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72" r:id="rId3"/>
    <p:sldId id="268" r:id="rId4"/>
    <p:sldId id="269" r:id="rId5"/>
    <p:sldId id="261" r:id="rId6"/>
    <p:sldId id="259" r:id="rId7"/>
    <p:sldId id="265" r:id="rId8"/>
    <p:sldId id="262" r:id="rId9"/>
    <p:sldId id="27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3"/>
    <a:srgbClr val="FF40FF"/>
    <a:srgbClr val="ED2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7"/>
    <p:restoredTop sz="71242"/>
  </p:normalViewPr>
  <p:slideViewPr>
    <p:cSldViewPr snapToGrid="0" snapToObjects="1">
      <p:cViewPr varScale="1">
        <p:scale>
          <a:sx n="83" d="100"/>
          <a:sy n="83" d="100"/>
        </p:scale>
        <p:origin x="10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9221E-ED12-9045-BB76-25AFD95A3D4F}" type="datetimeFigureOut">
              <a:rPr lang="en-CA" smtClean="0"/>
              <a:t>05/03/2019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629330-82FF-2248-9080-462B600DB4AC}" type="slidenum">
              <a:rPr lang="en-CA" smtClean="0"/>
              <a:t>‹#›</a:t>
            </a:fld>
            <a:endParaRPr lang="en-CA"/>
          </a:p>
        </p:txBody>
      </p:sp>
    </p:spTree>
    <p:extLst>
      <p:ext uri="{BB962C8B-B14F-4D97-AF65-F5344CB8AC3E}">
        <p14:creationId xmlns:p14="http://schemas.microsoft.com/office/powerpoint/2010/main" val="156988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1</a:t>
            </a:fld>
            <a:endParaRPr lang="en-CA"/>
          </a:p>
        </p:txBody>
      </p:sp>
    </p:spTree>
    <p:extLst>
      <p:ext uri="{BB962C8B-B14F-4D97-AF65-F5344CB8AC3E}">
        <p14:creationId xmlns:p14="http://schemas.microsoft.com/office/powerpoint/2010/main" val="410368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10</a:t>
            </a:fld>
            <a:endParaRPr lang="en-CA"/>
          </a:p>
        </p:txBody>
      </p:sp>
    </p:spTree>
    <p:extLst>
      <p:ext uri="{BB962C8B-B14F-4D97-AF65-F5344CB8AC3E}">
        <p14:creationId xmlns:p14="http://schemas.microsoft.com/office/powerpoint/2010/main" val="212465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What’s the overall count for those charged with terrorism offences? PPSC’s </a:t>
            </a:r>
            <a:r>
              <a:rPr lang="en-CA" i="1" dirty="0"/>
              <a:t>2016 – 2017 Annual Report </a:t>
            </a:r>
            <a:r>
              <a:rPr lang="en-CA" dirty="0"/>
              <a:t>stated that 54 people were charged with terrorism offences.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r>
              <a:rPr lang="en-CA" dirty="0"/>
              <a:t>The total of 44 above excludes ongoing prosecutions or charges in absentia. If you include those categories, the count is 54: </a:t>
            </a:r>
          </a:p>
          <a:p>
            <a:endParaRPr lang="en-CA" dirty="0"/>
          </a:p>
          <a:p>
            <a:pPr marL="171450" indent="-171450">
              <a:buFont typeface="Arial" panose="020B0604020202020204" pitchFamily="34" charset="0"/>
              <a:buChar char="•"/>
            </a:pPr>
            <a:r>
              <a:rPr lang="en-CA" dirty="0"/>
              <a:t>1 ongoing: </a:t>
            </a:r>
            <a:r>
              <a:rPr lang="en-CA" dirty="0" err="1"/>
              <a:t>Awo</a:t>
            </a:r>
            <a:r>
              <a:rPr lang="en-CA" dirty="0"/>
              <a:t> </a:t>
            </a:r>
            <a:r>
              <a:rPr lang="en-CA" dirty="0" err="1"/>
              <a:t>Peshdary</a:t>
            </a:r>
            <a:endParaRPr lang="en-CA" dirty="0"/>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a:t>9 charged in absentia: John Maguire, Farah Shirdon, Ahmed </a:t>
            </a:r>
            <a:r>
              <a:rPr lang="en-CA" dirty="0" err="1"/>
              <a:t>Wasseem</a:t>
            </a:r>
            <a:r>
              <a:rPr lang="en-CA" dirty="0"/>
              <a:t>, </a:t>
            </a:r>
            <a:r>
              <a:rPr lang="en-CA" dirty="0" err="1"/>
              <a:t>Maiwand</a:t>
            </a:r>
            <a:r>
              <a:rPr lang="en-CA" dirty="0"/>
              <a:t> </a:t>
            </a:r>
            <a:r>
              <a:rPr lang="en-CA" dirty="0" err="1"/>
              <a:t>Yar</a:t>
            </a:r>
            <a:r>
              <a:rPr lang="en-CA" dirty="0"/>
              <a:t>, Khadar </a:t>
            </a:r>
            <a:r>
              <a:rPr lang="en-CA" dirty="0" err="1"/>
              <a:t>Khalib</a:t>
            </a:r>
            <a:r>
              <a:rPr lang="en-CA" dirty="0"/>
              <a:t>, </a:t>
            </a:r>
            <a:r>
              <a:rPr lang="en-CA" dirty="0" err="1"/>
              <a:t>Ferid</a:t>
            </a:r>
            <a:r>
              <a:rPr lang="en-CA" dirty="0"/>
              <a:t> Ahmed Imam, </a:t>
            </a:r>
            <a:r>
              <a:rPr lang="en-CA" dirty="0" err="1"/>
              <a:t>Hasibullah</a:t>
            </a:r>
            <a:r>
              <a:rPr lang="en-CA" dirty="0"/>
              <a:t> </a:t>
            </a:r>
            <a:r>
              <a:rPr lang="en-CA" dirty="0" err="1"/>
              <a:t>Yusufzai</a:t>
            </a:r>
            <a:r>
              <a:rPr lang="en-CA" dirty="0"/>
              <a:t>, Mokhtar </a:t>
            </a:r>
            <a:r>
              <a:rPr lang="en-CA" dirty="0" err="1"/>
              <a:t>Belmokhtar</a:t>
            </a:r>
            <a:r>
              <a:rPr lang="en-CA" dirty="0"/>
              <a:t> and </a:t>
            </a:r>
            <a:r>
              <a:rPr lang="en-CA" sz="1200" b="0" i="0" u="none" strike="noStrike" kern="1200" dirty="0" err="1">
                <a:solidFill>
                  <a:schemeClr val="tx1"/>
                </a:solidFill>
                <a:effectLst/>
                <a:latin typeface="+mn-lt"/>
                <a:ea typeface="+mn-ea"/>
                <a:cs typeface="+mn-cs"/>
              </a:rPr>
              <a:t>Oumar</a:t>
            </a:r>
            <a:r>
              <a:rPr lang="en-CA" sz="1200" b="0" i="0" u="none" strike="noStrike" kern="1200" dirty="0">
                <a:solidFill>
                  <a:schemeClr val="tx1"/>
                </a:solidFill>
                <a:effectLst/>
                <a:latin typeface="+mn-lt"/>
                <a:ea typeface="+mn-ea"/>
                <a:cs typeface="+mn-cs"/>
              </a:rPr>
              <a:t> </a:t>
            </a:r>
            <a:r>
              <a:rPr lang="en-CA" sz="1200" b="0" i="0" u="none" strike="noStrike" kern="1200" dirty="0" err="1">
                <a:solidFill>
                  <a:schemeClr val="tx1"/>
                </a:solidFill>
                <a:effectLst/>
                <a:latin typeface="+mn-lt"/>
                <a:ea typeface="+mn-ea"/>
                <a:cs typeface="+mn-cs"/>
              </a:rPr>
              <a:t>Hamaha</a:t>
            </a:r>
            <a:r>
              <a:rPr lang="en-CA" sz="1200" b="0" i="0" u="none" strike="noStrike" kern="1200" dirty="0">
                <a:solidFill>
                  <a:schemeClr val="tx1"/>
                </a:solidFill>
                <a:effectLst/>
                <a:latin typeface="+mn-lt"/>
                <a:ea typeface="+mn-ea"/>
                <a:cs typeface="+mn-cs"/>
              </a:rPr>
              <a:t>. </a:t>
            </a:r>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2</a:t>
            </a:fld>
            <a:endParaRPr lang="en-CA"/>
          </a:p>
        </p:txBody>
      </p:sp>
    </p:spTree>
    <p:extLst>
      <p:ext uri="{BB962C8B-B14F-4D97-AF65-F5344CB8AC3E}">
        <p14:creationId xmlns:p14="http://schemas.microsoft.com/office/powerpoint/2010/main" val="4151413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general conviction rate is 63% per </a:t>
            </a:r>
            <a:r>
              <a:rPr lang="en-US" sz="1200" kern="1200" dirty="0">
                <a:solidFill>
                  <a:schemeClr val="tx1"/>
                </a:solidFill>
                <a:effectLst/>
                <a:latin typeface="+mn-lt"/>
                <a:ea typeface="+mn-ea"/>
                <a:cs typeface="+mn-cs"/>
              </a:rPr>
              <a:t>Maxwell, </a:t>
            </a:r>
            <a:r>
              <a:rPr lang="en-US" sz="1200" i="1" kern="1200" dirty="0">
                <a:solidFill>
                  <a:schemeClr val="tx1"/>
                </a:solidFill>
                <a:effectLst/>
                <a:latin typeface="+mn-lt"/>
                <a:ea typeface="+mn-ea"/>
                <a:cs typeface="+mn-cs"/>
              </a:rPr>
              <a:t>Adult criminal court statistics in Canada (2013/2014)</a:t>
            </a:r>
            <a:r>
              <a:rPr lang="en-US" sz="1200" kern="1200" dirty="0">
                <a:solidFill>
                  <a:schemeClr val="tx1"/>
                </a:solidFill>
                <a:effectLst/>
                <a:latin typeface="+mn-lt"/>
                <a:ea typeface="+mn-ea"/>
                <a:cs typeface="+mn-cs"/>
              </a:rPr>
              <a:t>, Canadian Centre for Justice Statistics.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indent="0">
              <a:buFont typeface="Arial" panose="020B0604020202020204" pitchFamily="34" charset="0"/>
              <a:buNone/>
            </a:pPr>
            <a:r>
              <a:rPr lang="en-CA" b="1" dirty="0"/>
              <a:t>Number of inchoate offences?</a:t>
            </a:r>
          </a:p>
          <a:p>
            <a:pPr marL="0" indent="0">
              <a:buFont typeface="Arial" panose="020B0604020202020204" pitchFamily="34" charset="0"/>
              <a:buNone/>
            </a:pPr>
            <a:endParaRPr lang="en-CA"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265B8D"/>
                </a:solidFill>
                <a:effectLst/>
              </a:rPr>
              <a:t>42 out of 44 terrorism prosecutions were for inchoate offences (the exceptions are </a:t>
            </a:r>
            <a:r>
              <a:rPr lang="en-US" sz="1200" dirty="0" err="1">
                <a:solidFill>
                  <a:srgbClr val="265B8D"/>
                </a:solidFill>
                <a:effectLst/>
              </a:rPr>
              <a:t>Ayanle</a:t>
            </a:r>
            <a:r>
              <a:rPr lang="en-US" sz="1200" dirty="0">
                <a:solidFill>
                  <a:srgbClr val="265B8D"/>
                </a:solidFill>
                <a:effectLst/>
              </a:rPr>
              <a:t> Hassan Ali &amp; Rehab </a:t>
            </a:r>
            <a:r>
              <a:rPr lang="en-US" sz="1200" dirty="0" err="1">
                <a:solidFill>
                  <a:srgbClr val="265B8D"/>
                </a:solidFill>
                <a:effectLst/>
              </a:rPr>
              <a:t>Dughmosh</a:t>
            </a:r>
            <a:r>
              <a:rPr lang="en-US" sz="1200" dirty="0">
                <a:solidFill>
                  <a:srgbClr val="265B8D"/>
                </a:solidFill>
                <a:effectLst/>
              </a:rPr>
              <a:t>, who were charged with assault and attempted murder arising from unrelated incidents).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rgbClr val="265B8D"/>
              </a:solidFill>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solidFill>
                  <a:srgbClr val="265B8D"/>
                </a:solidFill>
                <a:effectLst/>
              </a:rPr>
              <a:t>Female Accused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solidFill>
                <a:srgbClr val="265B8D"/>
              </a:solidFill>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solidFill>
                  <a:srgbClr val="265B8D"/>
                </a:solidFill>
                <a:effectLst/>
              </a:rPr>
              <a:t>Women charged with terrorism offences are: Rehab </a:t>
            </a:r>
            <a:r>
              <a:rPr lang="en-US" sz="1200" b="0" dirty="0" err="1">
                <a:solidFill>
                  <a:srgbClr val="265B8D"/>
                </a:solidFill>
                <a:effectLst/>
              </a:rPr>
              <a:t>Dughmosh</a:t>
            </a:r>
            <a:r>
              <a:rPr lang="en-US" sz="1200" b="0" dirty="0">
                <a:solidFill>
                  <a:srgbClr val="265B8D"/>
                </a:solidFill>
                <a:effectLst/>
              </a:rPr>
              <a:t>, </a:t>
            </a:r>
            <a:r>
              <a:rPr lang="en-US" sz="1200" b="0" dirty="0" err="1">
                <a:solidFill>
                  <a:srgbClr val="265B8D"/>
                </a:solidFill>
                <a:effectLst/>
              </a:rPr>
              <a:t>Sabrine</a:t>
            </a:r>
            <a:r>
              <a:rPr lang="en-US" sz="1200" b="0" dirty="0">
                <a:solidFill>
                  <a:srgbClr val="265B8D"/>
                </a:solidFill>
                <a:effectLst/>
              </a:rPr>
              <a:t> </a:t>
            </a:r>
            <a:r>
              <a:rPr lang="en-US" sz="1200" b="0" dirty="0" err="1">
                <a:solidFill>
                  <a:srgbClr val="265B8D"/>
                </a:solidFill>
                <a:effectLst/>
              </a:rPr>
              <a:t>Djernmane</a:t>
            </a:r>
            <a:r>
              <a:rPr lang="en-US" sz="1200" b="0" dirty="0">
                <a:solidFill>
                  <a:srgbClr val="265B8D"/>
                </a:solidFill>
                <a:effectLst/>
              </a:rPr>
              <a:t>, Amanda </a:t>
            </a:r>
            <a:r>
              <a:rPr lang="en-US" sz="1200" b="0" dirty="0" err="1">
                <a:solidFill>
                  <a:srgbClr val="265B8D"/>
                </a:solidFill>
                <a:effectLst/>
              </a:rPr>
              <a:t>Korody</a:t>
            </a:r>
            <a:r>
              <a:rPr lang="en-US" sz="1200" b="0" dirty="0">
                <a:solidFill>
                  <a:srgbClr val="265B8D"/>
                </a:solidFill>
                <a:effectLst/>
              </a:rPr>
              <a:t> &amp; </a:t>
            </a:r>
            <a:r>
              <a:rPr lang="en-US" sz="1200" b="0" dirty="0" err="1">
                <a:solidFill>
                  <a:srgbClr val="265B8D"/>
                </a:solidFill>
                <a:effectLst/>
              </a:rPr>
              <a:t>Mouna</a:t>
            </a:r>
            <a:r>
              <a:rPr lang="en-US" sz="1200" b="0" dirty="0">
                <a:solidFill>
                  <a:srgbClr val="265B8D"/>
                </a:solidFill>
                <a:effectLst/>
              </a:rPr>
              <a:t> Diab).</a:t>
            </a:r>
            <a:endParaRPr lang="en-CA" b="0" dirty="0"/>
          </a:p>
          <a:p>
            <a:pPr marL="0" indent="0">
              <a:buFont typeface="Arial" panose="020B0604020202020204" pitchFamily="34" charset="0"/>
              <a:buNone/>
            </a:pPr>
            <a:endParaRPr lang="en-CA" dirty="0"/>
          </a:p>
          <a:p>
            <a:pPr marL="0" indent="0">
              <a:buFont typeface="Arial" panose="020B0604020202020204" pitchFamily="34" charset="0"/>
              <a:buNone/>
            </a:pPr>
            <a:r>
              <a:rPr lang="en-CA" b="1" dirty="0"/>
              <a:t>Lack of prosecution for non-Islamic extremism: A </a:t>
            </a:r>
            <a:r>
              <a:rPr lang="en-CA" b="1" dirty="0">
                <a:sym typeface="Wingdings" pitchFamily="2" charset="2"/>
              </a:rPr>
              <a:t> q</a:t>
            </a:r>
            <a:r>
              <a:rPr lang="en-CA" b="1" dirty="0"/>
              <a:t>uestion of charging or investigation?</a:t>
            </a:r>
          </a:p>
          <a:p>
            <a:pPr marL="628650" lvl="1" indent="-171450">
              <a:buFont typeface="Arial" panose="020B0604020202020204" pitchFamily="34" charset="0"/>
              <a:buChar cha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 </a:t>
            </a:r>
            <a:r>
              <a:rPr lang="en-US" sz="1200" dirty="0">
                <a:solidFill>
                  <a:srgbClr val="265B8D"/>
                </a:solidFill>
                <a:effectLst/>
              </a:rPr>
              <a:t>1 individual not affiliated with Islamic extremism </a:t>
            </a:r>
            <a:r>
              <a:rPr lang="en-US" sz="1200" dirty="0">
                <a:solidFill>
                  <a:srgbClr val="265B8D"/>
                </a:solidFill>
                <a:effectLst/>
                <a:sym typeface="Wingdings" pitchFamily="2" charset="2"/>
              </a:rPr>
              <a:t> </a:t>
            </a:r>
            <a:r>
              <a:rPr lang="en-US" sz="1200" dirty="0" err="1">
                <a:solidFill>
                  <a:srgbClr val="265B8D"/>
                </a:solidFill>
                <a:effectLst/>
              </a:rPr>
              <a:t>Prapaharan</a:t>
            </a:r>
            <a:r>
              <a:rPr lang="en-US" sz="1200" dirty="0">
                <a:solidFill>
                  <a:srgbClr val="265B8D"/>
                </a:solidFill>
                <a:effectLst/>
              </a:rPr>
              <a:t> </a:t>
            </a:r>
            <a:r>
              <a:rPr lang="en-US" sz="1200" dirty="0" err="1">
                <a:solidFill>
                  <a:srgbClr val="265B8D"/>
                </a:solidFill>
                <a:effectLst/>
              </a:rPr>
              <a:t>Thambaithurai</a:t>
            </a:r>
            <a:r>
              <a:rPr lang="en-US" sz="1200" dirty="0">
                <a:solidFill>
                  <a:srgbClr val="265B8D"/>
                </a:solidFill>
                <a:effectLst/>
              </a:rPr>
              <a:t> (s.83.03).  </a:t>
            </a:r>
          </a:p>
          <a:p>
            <a:pPr marL="171450" lvl="0" indent="-171450">
              <a:buFont typeface="Arial" panose="020B0604020202020204" pitchFamily="34" charset="0"/>
              <a:buChar char="•"/>
            </a:pPr>
            <a:endParaRPr lang="en-CA" dirty="0"/>
          </a:p>
          <a:p>
            <a:pPr marL="171450" lvl="0" indent="-171450">
              <a:buFont typeface="Arial" panose="020B0604020202020204" pitchFamily="34" charset="0"/>
              <a:buChar char="•"/>
            </a:pPr>
            <a:r>
              <a:rPr lang="en-CA" dirty="0"/>
              <a:t> Public Safety Canada’s </a:t>
            </a:r>
            <a:r>
              <a:rPr lang="en-CA" i="1" dirty="0"/>
              <a:t>2017 Public Report on the Terrorist Threat to Canada (</a:t>
            </a:r>
            <a:r>
              <a:rPr lang="en-CA" i="0" dirty="0"/>
              <a:t>released Dec 21, 2017):</a:t>
            </a:r>
            <a:endParaRPr lang="en-CA" i="1" dirty="0"/>
          </a:p>
          <a:p>
            <a:pPr marL="171450" lvl="0" indent="-171450">
              <a:buFont typeface="Arial" panose="020B0604020202020204" pitchFamily="34" charset="0"/>
              <a:buChar char="•"/>
            </a:pPr>
            <a:endParaRPr lang="en-CA" i="0"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The executive summary states: “The main terrorist threat to Canada continues to stem from violent extremists inspired by terrorist groups, such as Daesh and al-Qaida…</a:t>
            </a:r>
            <a:r>
              <a:rPr lang="en-CA" sz="1200" u="sng" kern="1200" dirty="0">
                <a:solidFill>
                  <a:schemeClr val="tx1"/>
                </a:solidFill>
                <a:effectLst/>
                <a:latin typeface="+mn-lt"/>
                <a:ea typeface="+mn-ea"/>
                <a:cs typeface="+mn-cs"/>
              </a:rPr>
              <a:t>Right-wing extremism is also a growing concern in Canada</a:t>
            </a:r>
            <a:r>
              <a:rPr lang="en-CA" sz="1200" kern="1200" dirty="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The section on principal threats to Canada (briefly) states: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Individuals espousing right-wing extremist views are </a:t>
            </a:r>
            <a:r>
              <a:rPr lang="en-CA" u="sng" dirty="0"/>
              <a:t>predominantly active online, creating a culture of “fear, hatred and mistrus</a:t>
            </a:r>
            <a:r>
              <a:rPr lang="en-CA" u="none" dirty="0"/>
              <a:t>t”</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“The evolution from online hate to serious acts of </a:t>
            </a:r>
            <a:r>
              <a:rPr lang="en-CA" u="sng" dirty="0"/>
              <a:t>politically motivated violence…could be considered a terrorism offence</a:t>
            </a:r>
            <a:r>
              <a:rPr lang="en-CA" dirty="0"/>
              <a:t>.”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a:t>
            </a:r>
            <a:r>
              <a:rPr lang="en-CA" sz="1200" kern="1200" dirty="0">
                <a:solidFill>
                  <a:schemeClr val="tx1"/>
                </a:solidFill>
                <a:effectLst/>
                <a:latin typeface="+mn-lt"/>
                <a:ea typeface="+mn-ea"/>
                <a:cs typeface="+mn-cs"/>
              </a:rPr>
              <a:t>As there has been a rise in hate-related incidents reported to police in Canada, </a:t>
            </a:r>
            <a:r>
              <a:rPr lang="en-CA" sz="1200" u="sng" kern="1200" dirty="0">
                <a:solidFill>
                  <a:schemeClr val="tx1"/>
                </a:solidFill>
                <a:effectLst/>
                <a:latin typeface="+mn-lt"/>
                <a:ea typeface="+mn-ea"/>
                <a:cs typeface="+mn-cs"/>
              </a:rPr>
              <a:t>there is always the potential for extreme right-wing motivated violence to occur in the future</a:t>
            </a:r>
            <a:r>
              <a:rPr lang="en-CA" sz="1200" kern="1200" dirty="0">
                <a:solidFill>
                  <a:schemeClr val="tx1"/>
                </a:solidFill>
                <a:effectLst/>
                <a:latin typeface="+mn-lt"/>
                <a:ea typeface="+mn-ea"/>
                <a:cs typeface="+mn-cs"/>
              </a:rPr>
              <a:t>.”</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i="1" dirty="0"/>
              <a:t>Global News (</a:t>
            </a:r>
            <a:r>
              <a:rPr lang="en-CA" i="0" dirty="0"/>
              <a:t>https://</a:t>
            </a:r>
            <a:r>
              <a:rPr lang="en-CA" i="0" dirty="0" err="1"/>
              <a:t>globalnews.ca</a:t>
            </a:r>
            <a:r>
              <a:rPr lang="en-CA" i="0" dirty="0"/>
              <a:t>/news/4188139/far-right-extremely-small-</a:t>
            </a:r>
            <a:r>
              <a:rPr lang="en-CA" i="0" dirty="0" err="1"/>
              <a:t>csis</a:t>
            </a:r>
            <a:r>
              <a:rPr lang="en-CA" i="0" dirty="0"/>
              <a:t>/) has </a:t>
            </a:r>
            <a:r>
              <a:rPr lang="en-CA" i="1" dirty="0" err="1"/>
              <a:t>FOIP’d</a:t>
            </a:r>
            <a:r>
              <a:rPr lang="en-CA" i="0" dirty="0"/>
              <a:t> documents from Public Safety Canada on the </a:t>
            </a:r>
            <a:r>
              <a:rPr lang="en-CA" i="1" dirty="0"/>
              <a:t>2017 Public Report</a:t>
            </a:r>
            <a:r>
              <a:rPr lang="en-CA" i="0" dirty="0"/>
              <a:t>. In an article published on May 7, 2018, they found: </a:t>
            </a:r>
            <a:endParaRPr lang="en-CA" i="1" dirty="0"/>
          </a:p>
          <a:p>
            <a:pPr marL="628650" lvl="1" indent="-171450">
              <a:buFont typeface="Arial" panose="020B0604020202020204" pitchFamily="34" charset="0"/>
              <a:buChar char="•"/>
            </a:pPr>
            <a:endParaRPr lang="en-CA" i="0" dirty="0"/>
          </a:p>
          <a:p>
            <a:pPr marL="628650" lvl="1" indent="-171450">
              <a:buFont typeface="Arial" panose="020B0604020202020204" pitchFamily="34" charset="0"/>
              <a:buChar char="•"/>
            </a:pPr>
            <a:r>
              <a:rPr lang="en-CA" i="0" dirty="0"/>
              <a:t>CSIS appeared to want the paragraph to state that the number of RWEs interested in violence was “extremely small.” The ministry rejected this characterization. </a:t>
            </a:r>
          </a:p>
          <a:p>
            <a:pPr marL="628650" lvl="1" indent="-171450">
              <a:buFont typeface="Arial" panose="020B0604020202020204" pitchFamily="34" charset="0"/>
              <a:buChar char="•"/>
            </a:pPr>
            <a:endParaRPr lang="en-CA" i="0" dirty="0"/>
          </a:p>
          <a:p>
            <a:pPr marL="628650" lvl="1" indent="-171450">
              <a:buFont typeface="Arial" panose="020B0604020202020204" pitchFamily="34" charset="0"/>
              <a:buChar char="•"/>
            </a:pPr>
            <a:r>
              <a:rPr lang="en-CA" i="0" dirty="0"/>
              <a:t>An RCMP official questioned whether RWEs should be listed under the “terrorism section” instead of an “ideological violence” section, especially since no RWE group is listed in Canada.  </a:t>
            </a:r>
          </a:p>
          <a:p>
            <a:pPr marL="628650" lvl="1" indent="-171450">
              <a:buFont typeface="Arial" panose="020B0604020202020204" pitchFamily="34" charset="0"/>
              <a:buChar char="•"/>
            </a:pPr>
            <a:endParaRPr lang="en-CA" i="0" dirty="0"/>
          </a:p>
          <a:p>
            <a:pPr marL="171450" lvl="0" indent="-171450">
              <a:buFont typeface="Arial" panose="020B0604020202020204" pitchFamily="34" charset="0"/>
              <a:buChar char="•"/>
            </a:pPr>
            <a:r>
              <a:rPr lang="en-CA" dirty="0"/>
              <a:t>CSIS has warned that RWE is a growing threat in Canada, particularly in the form of “lone wolf attacks” (Perry and </a:t>
            </a:r>
            <a:r>
              <a:rPr lang="en-CA" dirty="0" err="1"/>
              <a:t>Scrivens</a:t>
            </a:r>
            <a:r>
              <a:rPr lang="en-CA" dirty="0"/>
              <a:t>, “</a:t>
            </a:r>
            <a:r>
              <a:rPr lang="en-CA" sz="1200" b="0" i="1" kern="1200" dirty="0">
                <a:solidFill>
                  <a:schemeClr val="tx1"/>
                </a:solidFill>
                <a:effectLst/>
                <a:latin typeface="+mn-lt"/>
                <a:ea typeface="+mn-ea"/>
                <a:cs typeface="+mn-cs"/>
              </a:rPr>
              <a:t>A Climate for Hate? An Exploration of the Right‐Wing Extremist Landscape in Canada” </a:t>
            </a:r>
            <a:r>
              <a:rPr lang="en-CA" sz="1200" b="0" i="0" kern="1200" dirty="0">
                <a:solidFill>
                  <a:schemeClr val="tx1"/>
                </a:solidFill>
                <a:effectLst/>
                <a:latin typeface="+mn-lt"/>
                <a:ea typeface="+mn-ea"/>
                <a:cs typeface="+mn-cs"/>
              </a:rPr>
              <a:t>at p. 13</a:t>
            </a:r>
            <a:r>
              <a:rPr lang="en-CA" sz="1200" b="0" i="1" kern="1200" dirty="0">
                <a:solidFill>
                  <a:schemeClr val="tx1"/>
                </a:solidFill>
                <a:effectLst/>
                <a:latin typeface="+mn-lt"/>
                <a:ea typeface="+mn-ea"/>
                <a:cs typeface="+mn-cs"/>
              </a:rPr>
              <a:t>). </a:t>
            </a:r>
          </a:p>
          <a:p>
            <a:pPr marL="171450" lvl="0" indent="-171450">
              <a:buFont typeface="Arial" panose="020B0604020202020204" pitchFamily="34" charset="0"/>
              <a:buChar cha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The RCMP listed RWE groups in its </a:t>
            </a:r>
            <a:r>
              <a:rPr lang="en-CA" i="1" dirty="0"/>
              <a:t>Terrorism and Violent Extremism Guide. </a:t>
            </a: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Perry and </a:t>
            </a:r>
            <a:r>
              <a:rPr lang="en-CA" dirty="0" err="1"/>
              <a:t>Scrivens</a:t>
            </a:r>
            <a:r>
              <a:rPr lang="en-CA" dirty="0"/>
              <a:t> conducted interviews with police in communities with RWE activity and found that police tended to deny that RWEs were a public safety threat (see</a:t>
            </a:r>
            <a:r>
              <a:rPr lang="en-CA" i="1" dirty="0"/>
              <a:t> “</a:t>
            </a:r>
            <a:r>
              <a:rPr lang="en-CA" sz="1200" b="0" i="1" kern="1200" dirty="0">
                <a:solidFill>
                  <a:schemeClr val="tx1"/>
                </a:solidFill>
                <a:effectLst/>
                <a:latin typeface="+mn-lt"/>
                <a:ea typeface="+mn-ea"/>
                <a:cs typeface="+mn-cs"/>
              </a:rPr>
              <a:t>A Climate for Hate? An Exploration of the Right‐Wing Extremist Landscape in Canada” </a:t>
            </a:r>
            <a:r>
              <a:rPr lang="en-CA" sz="1200" b="0" i="0" kern="1200" dirty="0">
                <a:solidFill>
                  <a:schemeClr val="tx1"/>
                </a:solidFill>
                <a:effectLst/>
                <a:latin typeface="+mn-lt"/>
                <a:ea typeface="+mn-ea"/>
                <a:cs typeface="+mn-cs"/>
              </a:rPr>
              <a:t>at p 14</a:t>
            </a:r>
            <a:r>
              <a:rPr lang="en-CA" sz="1200" b="0" i="1" kern="1200" dirty="0">
                <a:solidFill>
                  <a:schemeClr val="tx1"/>
                </a:solidFill>
                <a:effectLst/>
                <a:latin typeface="+mn-lt"/>
                <a:ea typeface="+mn-ea"/>
                <a:cs typeface="+mn-cs"/>
              </a:rPr>
              <a:t>). </a:t>
            </a:r>
            <a:endParaRPr lang="en-CA"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3</a:t>
            </a:fld>
            <a:endParaRPr lang="en-CA"/>
          </a:p>
        </p:txBody>
      </p:sp>
    </p:spTree>
    <p:extLst>
      <p:ext uri="{BB962C8B-B14F-4D97-AF65-F5344CB8AC3E}">
        <p14:creationId xmlns:p14="http://schemas.microsoft.com/office/powerpoint/2010/main" val="279129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1" dirty="0"/>
              <a:t>Joint trials </a:t>
            </a:r>
            <a:r>
              <a:rPr lang="en-CA" i="0" dirty="0"/>
              <a:t>– </a:t>
            </a:r>
            <a:r>
              <a:rPr lang="en-CA" dirty="0"/>
              <a:t>18 individuals have had trials but there only 15 trials as several were tried at the same time: </a:t>
            </a:r>
            <a:r>
              <a:rPr lang="en-CA" dirty="0" err="1"/>
              <a:t>Djermane</a:t>
            </a:r>
            <a:r>
              <a:rPr lang="en-CA" dirty="0"/>
              <a:t>/Jamali, </a:t>
            </a:r>
            <a:r>
              <a:rPr lang="en-CA" dirty="0" err="1"/>
              <a:t>Nuttal</a:t>
            </a:r>
            <a:r>
              <a:rPr lang="en-CA" dirty="0"/>
              <a:t>/</a:t>
            </a:r>
            <a:r>
              <a:rPr lang="en-CA" dirty="0" err="1"/>
              <a:t>Korody</a:t>
            </a:r>
            <a:r>
              <a:rPr lang="en-CA" dirty="0"/>
              <a:t>, Jaser/</a:t>
            </a:r>
            <a:r>
              <a:rPr lang="en-CA" dirty="0" err="1"/>
              <a:t>Essaghaier</a:t>
            </a:r>
            <a:r>
              <a:rPr lang="en-CA" dirty="0"/>
              <a:t>). </a:t>
            </a:r>
            <a:r>
              <a:rPr lang="en-CA" dirty="0" err="1"/>
              <a:t>Korody</a:t>
            </a:r>
            <a:r>
              <a:rPr lang="en-CA" dirty="0"/>
              <a:t>/Nuttall received a stay of charges following an entrapment application after their trial. </a:t>
            </a:r>
          </a:p>
          <a:p>
            <a:endParaRPr lang="en-CA" dirty="0"/>
          </a:p>
          <a:p>
            <a:r>
              <a:rPr lang="en-CA" i="1" dirty="0"/>
              <a:t>3 stays includes Nuttall &amp; </a:t>
            </a:r>
            <a:r>
              <a:rPr lang="en-CA" i="1" dirty="0" err="1"/>
              <a:t>Korody</a:t>
            </a:r>
            <a:r>
              <a:rPr lang="en-CA" i="1" dirty="0"/>
              <a:t>. </a:t>
            </a:r>
          </a:p>
          <a:p>
            <a:endParaRPr lang="en-CA" dirty="0"/>
          </a:p>
          <a:p>
            <a:r>
              <a:rPr lang="en-CA" dirty="0"/>
              <a:t>NOTE: This number is based on counting experts in reported decisions, media reports on terrorism trials and trial transcripts (e.g., Dr. Sean Maloney in the </a:t>
            </a:r>
            <a:r>
              <a:rPr lang="en-CA" dirty="0" err="1"/>
              <a:t>Misbahuddin</a:t>
            </a:r>
            <a:r>
              <a:rPr lang="en-CA" dirty="0"/>
              <a:t> Ahmed case). </a:t>
            </a:r>
          </a:p>
        </p:txBody>
      </p:sp>
      <p:sp>
        <p:nvSpPr>
          <p:cNvPr id="4" name="Slide Number Placeholder 3"/>
          <p:cNvSpPr>
            <a:spLocks noGrp="1"/>
          </p:cNvSpPr>
          <p:nvPr>
            <p:ph type="sldNum" sz="quarter" idx="10"/>
          </p:nvPr>
        </p:nvSpPr>
        <p:spPr/>
        <p:txBody>
          <a:bodyPr/>
          <a:lstStyle/>
          <a:p>
            <a:fld id="{41629330-82FF-2248-9080-462B600DB4AC}" type="slidenum">
              <a:rPr lang="en-CA" smtClean="0"/>
              <a:t>4</a:t>
            </a:fld>
            <a:endParaRPr lang="en-CA"/>
          </a:p>
        </p:txBody>
      </p:sp>
    </p:spTree>
    <p:extLst>
      <p:ext uri="{BB962C8B-B14F-4D97-AF65-F5344CB8AC3E}">
        <p14:creationId xmlns:p14="http://schemas.microsoft.com/office/powerpoint/2010/main" val="17597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What specific legal issues did the experts address?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sng" dirty="0"/>
              <a:t>Psychiatric/Psychological</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13 appearances involved reports on the risk of recidivism and/or rehabilitative prospects for a s. 718 – 718.2 analysis at sentencing.</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2 appearances at sentencing also involved an assessment for fitness at sentencing (</a:t>
            </a:r>
            <a:r>
              <a:rPr lang="en-CA" b="0" u="none" dirty="0" err="1"/>
              <a:t>Essaghaier</a:t>
            </a:r>
            <a:r>
              <a:rPr lang="en-CA"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2 appearances at trial involved an NCR assessment for an offender (Hassan Ali).</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2 appearances pre-trail assessed whether pre-trial detention of the accused was necessary under the grounds set out under s. 515(10) </a:t>
            </a:r>
            <a:r>
              <a:rPr lang="en-CA" b="0" i="1" u="none" dirty="0"/>
              <a:t>(Alberta Youth</a:t>
            </a:r>
            <a:r>
              <a:rPr lang="en-CA" b="0" i="0" u="none" dirty="0"/>
              <a:t>)</a:t>
            </a:r>
            <a:r>
              <a:rPr lang="en-CA" b="0" i="1" u="none" dirty="0"/>
              <a:t>.</a:t>
            </a:r>
            <a:r>
              <a:rPr lang="en-CA" b="0" u="none"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1 appearance at sentencing (i.e., a </a:t>
            </a:r>
            <a:r>
              <a:rPr lang="en-CA" b="0" i="1" u="none" dirty="0"/>
              <a:t>Gardiner </a:t>
            </a:r>
            <a:r>
              <a:rPr lang="en-CA" b="0" i="0" u="none" dirty="0"/>
              <a:t>hearing) that concerned the accused’s </a:t>
            </a:r>
            <a:r>
              <a:rPr lang="en-CA" b="0" i="1" u="none" dirty="0" err="1"/>
              <a:t>mens</a:t>
            </a:r>
            <a:r>
              <a:rPr lang="en-CA" b="0" i="1" u="none" dirty="0"/>
              <a:t> rea </a:t>
            </a:r>
            <a:r>
              <a:rPr lang="en-CA" b="0" i="0" u="none" dirty="0"/>
              <a:t>under s. 83.2 and his moral culpability (</a:t>
            </a:r>
            <a:r>
              <a:rPr lang="en-CA" b="0" i="1" u="none" dirty="0"/>
              <a:t>Khalid</a:t>
            </a:r>
            <a:r>
              <a:rPr lang="en-CA" b="0" i="0" u="none" dirty="0"/>
              <a:t>)</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sng" dirty="0"/>
              <a:t>Technical</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4 appearances involved reports on explosives in the Amara bomb plot to support a s. 718 analysis (specifically, the offenders’ moral culpability)(Khalid, Amara).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3 appearances at trial that involved testimony on explosives supporting the </a:t>
            </a:r>
            <a:r>
              <a:rPr lang="en-CA" b="0" u="none" dirty="0" err="1"/>
              <a:t>mens</a:t>
            </a:r>
            <a:r>
              <a:rPr lang="en-CA" b="0" u="none" dirty="0"/>
              <a:t> rea/actus </a:t>
            </a:r>
            <a:r>
              <a:rPr lang="en-CA" b="0" u="none" dirty="0" err="1"/>
              <a:t>reus</a:t>
            </a:r>
            <a:r>
              <a:rPr lang="en-CA" b="0" u="none" dirty="0"/>
              <a:t> of the predicate offences to the terrorism offences at issue (e.g., s 81 and 82).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1 appearance at trial also involved testimony on explosives that went to the </a:t>
            </a:r>
            <a:r>
              <a:rPr lang="en-CA" b="0" u="none" dirty="0" err="1"/>
              <a:t>mens</a:t>
            </a:r>
            <a:r>
              <a:rPr lang="en-CA" b="0" u="none" dirty="0"/>
              <a:t> rea of the actual terrorism offence (</a:t>
            </a:r>
            <a:r>
              <a:rPr lang="en-CA" b="0" i="1" u="none" dirty="0"/>
              <a:t>Khawaja</a:t>
            </a:r>
            <a:r>
              <a:rPr lang="en-CA" b="0" i="0" u="none" dirty="0"/>
              <a:t>). </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2 appearances that dealt with authentication of electronic evidence under ss. 31.1 &amp; 31.2 of the CEA.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sng" dirty="0"/>
              <a:t>Social Science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10 appearances involved testimony pertaining to the actus </a:t>
            </a:r>
            <a:r>
              <a:rPr lang="en-CA" b="0" u="none" dirty="0" err="1"/>
              <a:t>reus</a:t>
            </a:r>
            <a:r>
              <a:rPr lang="en-CA" b="0" u="none" dirty="0"/>
              <a:t> and/or the </a:t>
            </a:r>
            <a:r>
              <a:rPr lang="en-CA" b="0" u="none" dirty="0" err="1"/>
              <a:t>mens</a:t>
            </a:r>
            <a:r>
              <a:rPr lang="en-CA" b="0" u="none" dirty="0"/>
              <a:t> rea of the actual terrorism offence. Example: In </a:t>
            </a:r>
            <a:r>
              <a:rPr lang="en-CA" b="0" i="1" u="none" dirty="0" err="1"/>
              <a:t>Hamdan</a:t>
            </a:r>
            <a:r>
              <a:rPr lang="en-CA" b="0" i="1" u="none" dirty="0"/>
              <a:t>, </a:t>
            </a:r>
            <a:r>
              <a:rPr lang="en-CA" b="0" i="0" u="none" dirty="0"/>
              <a:t>Tarek </a:t>
            </a:r>
            <a:r>
              <a:rPr lang="en-CA" b="0" i="0" u="none" dirty="0" err="1"/>
              <a:t>Mokdad</a:t>
            </a:r>
            <a:r>
              <a:rPr lang="en-CA" b="0" i="0" u="none" dirty="0"/>
              <a:t> testified that the FB posts would be understood to counsel terrorist activity and that the posts showed </a:t>
            </a:r>
            <a:r>
              <a:rPr lang="en-CA" b="0" i="0" u="none" dirty="0" err="1"/>
              <a:t>Hamdan</a:t>
            </a:r>
            <a:r>
              <a:rPr lang="en-CA" b="0" i="0" u="none" dirty="0"/>
              <a:t> intended to encourage terrorism (s. 83.2/83.22).</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1 appearance went to whether the </a:t>
            </a:r>
            <a:r>
              <a:rPr lang="en-CA" b="0" i="1" u="none" dirty="0"/>
              <a:t>Mack </a:t>
            </a:r>
            <a:r>
              <a:rPr lang="en-CA" b="0" i="0" u="none" dirty="0"/>
              <a:t>test for entrapment was met (</a:t>
            </a:r>
            <a:r>
              <a:rPr lang="en-CA" sz="1200" b="0" i="0" u="none" strike="noStrike" kern="1200" dirty="0">
                <a:solidFill>
                  <a:schemeClr val="tx1"/>
                </a:solidFill>
                <a:effectLst/>
                <a:latin typeface="+mn-lt"/>
                <a:ea typeface="+mn-ea"/>
                <a:cs typeface="+mn-cs"/>
              </a:rPr>
              <a:t>i.e., whether RCMP induced commission of the offence)</a:t>
            </a:r>
            <a:r>
              <a:rPr lang="en-CA" b="0" i="0" u="none" dirty="0"/>
              <a:t> </a:t>
            </a:r>
            <a:r>
              <a:rPr lang="en-CA" b="0" i="1" u="none" dirty="0"/>
              <a:t>(</a:t>
            </a:r>
            <a:r>
              <a:rPr lang="en-CA" b="0" i="1" u="none" dirty="0" err="1"/>
              <a:t>Nuttal</a:t>
            </a:r>
            <a:r>
              <a:rPr lang="en-CA" b="0" i="0" u="none" dirty="0"/>
              <a:t>)</a:t>
            </a:r>
            <a:r>
              <a:rPr lang="en-CA" b="0" i="1" u="none"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u="none" dirty="0"/>
              <a:t>1 appearance at sentencing for  a </a:t>
            </a:r>
            <a:r>
              <a:rPr lang="en-CA" b="0" i="1" u="none" dirty="0"/>
              <a:t>Gardiner </a:t>
            </a:r>
            <a:r>
              <a:rPr lang="en-CA" b="0" i="0" u="none" dirty="0"/>
              <a:t>hearing to determining the accused’s </a:t>
            </a:r>
            <a:r>
              <a:rPr lang="en-CA" b="0" i="0" u="none" dirty="0" err="1"/>
              <a:t>mens</a:t>
            </a:r>
            <a:r>
              <a:rPr lang="en-CA" b="0" i="0" u="none" dirty="0"/>
              <a:t> rea under s. 83.2 and for a section 718 analysis (Mohammed Fadel in </a:t>
            </a:r>
            <a:r>
              <a:rPr lang="en-CA" b="0" i="1" u="none" dirty="0"/>
              <a:t>Khalid</a:t>
            </a:r>
            <a:r>
              <a:rPr lang="en-CA" b="0" i="0" u="none" dirty="0"/>
              <a:t>).</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sng" dirty="0"/>
              <a:t>Judicial Notice</a:t>
            </a: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u="none" dirty="0"/>
              <a:t>2 appearances re the application of armed conflict exception to terrorist activity (s. 83.01(1)). In </a:t>
            </a:r>
            <a:r>
              <a:rPr lang="en-CA" b="0" i="1" u="none" dirty="0"/>
              <a:t>Khawaja, </a:t>
            </a:r>
            <a:r>
              <a:rPr lang="en-CA" b="0" i="0" u="none" dirty="0"/>
              <a:t>issue was whether Khawaja’s support for the Taliban in Afghanistan made him an armed combatant fitting within the exception. In </a:t>
            </a:r>
            <a:r>
              <a:rPr lang="en-CA" b="0" i="1" u="none" dirty="0"/>
              <a:t>LSJPA, </a:t>
            </a:r>
            <a:r>
              <a:rPr lang="en-CA" b="0" i="0" u="none" dirty="0"/>
              <a:t>same general legal issue (whether LSJPA would be child soldier fitting within the exception). </a:t>
            </a:r>
            <a:endParaRPr lang="en-CA" b="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i="1" dirty="0"/>
              <a:t>Examples of Judicial Evidence/Reading – in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Khawaja (</a:t>
            </a:r>
            <a:r>
              <a:rPr lang="en-CA" b="0" i="0" dirty="0"/>
              <a:t>trial):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Trial judge said: “</a:t>
            </a:r>
            <a:r>
              <a:rPr lang="en-CA" sz="1200" kern="1200" dirty="0">
                <a:solidFill>
                  <a:schemeClr val="tx1"/>
                </a:solidFill>
                <a:effectLst/>
                <a:latin typeface="+mn-lt"/>
                <a:ea typeface="+mn-ea"/>
                <a:cs typeface="+mn-cs"/>
              </a:rPr>
              <a:t>with…the emphasis over the conflict in Afghanistan, …</a:t>
            </a:r>
            <a:r>
              <a:rPr lang="en-CA" sz="1200" b="0" u="sng" kern="1200" dirty="0">
                <a:solidFill>
                  <a:schemeClr val="tx1"/>
                </a:solidFill>
                <a:effectLst/>
                <a:latin typeface="+mn-lt"/>
                <a:ea typeface="+mn-ea"/>
                <a:cs typeface="+mn-cs"/>
              </a:rPr>
              <a:t>it would have been helpful to have had some expert evidence</a:t>
            </a:r>
            <a:r>
              <a:rPr lang="en-CA" sz="1200" b="0" u="none" kern="1200" dirty="0">
                <a:solidFill>
                  <a:schemeClr val="tx1"/>
                </a:solidFill>
                <a:effectLst/>
                <a:latin typeface="+mn-lt"/>
                <a:ea typeface="+mn-ea"/>
                <a:cs typeface="+mn-cs"/>
              </a:rPr>
              <a:t> </a:t>
            </a:r>
            <a:r>
              <a:rPr lang="en-CA" sz="1200" u="none" kern="1200" dirty="0">
                <a:solidFill>
                  <a:schemeClr val="tx1"/>
                </a:solidFill>
                <a:effectLst/>
                <a:latin typeface="+mn-lt"/>
                <a:ea typeface="+mn-ea"/>
                <a:cs typeface="+mn-cs"/>
              </a:rPr>
              <a:t>[on </a:t>
            </a:r>
            <a:r>
              <a:rPr lang="en-CA" sz="1200" kern="1200" dirty="0">
                <a:solidFill>
                  <a:schemeClr val="tx1"/>
                </a:solidFill>
                <a:effectLst/>
                <a:latin typeface="+mn-lt"/>
                <a:ea typeface="+mn-ea"/>
                <a:cs typeface="+mn-cs"/>
              </a:rPr>
              <a:t>the conflict in Afghanistan]”.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 </a:t>
            </a:r>
            <a:r>
              <a:rPr lang="en-CA" sz="1200" b="0" i="0" kern="1200" dirty="0">
                <a:solidFill>
                  <a:schemeClr val="tx1"/>
                </a:solidFill>
                <a:effectLst/>
                <a:latin typeface="+mn-lt"/>
                <a:ea typeface="+mn-ea"/>
                <a:cs typeface="+mn-cs"/>
              </a:rPr>
              <a:t>5 a</a:t>
            </a:r>
            <a:r>
              <a:rPr lang="en-CA" b="0" i="0" dirty="0"/>
              <a:t>rticles read 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JN on existence of conflict in Afghanistan &amp; insurgency targeting Canadian troops (i.e., notorious facts). But did not take JN that acts of insurgency were “unconventional and unprincipled”.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SCC/ONCA agreed JN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Quebec Youth (LSJPA</a:t>
            </a:r>
            <a:r>
              <a:rPr lang="en-CA" b="0" i="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Legal issue: armed conflict exception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2 articles read in (one on the nature of customary international law, one Human Rights Watch article on child soldiers in Syria)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JN that conflict existed in Syria &amp; that it involved terrorists. Noted that </a:t>
            </a:r>
            <a:r>
              <a:rPr lang="en-CA" b="0" i="1" dirty="0"/>
              <a:t>jihadists </a:t>
            </a:r>
            <a:r>
              <a:rPr lang="en-CA" b="0" i="0" dirty="0"/>
              <a:t>groups are not covered under armed conflict exception (SCC in </a:t>
            </a:r>
            <a:r>
              <a:rPr lang="en-CA" b="0" i="1" dirty="0"/>
              <a:t>Khawaja</a:t>
            </a:r>
            <a:r>
              <a:rPr lang="en-CA" b="0" i="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0" dirty="0"/>
              <a:t>– Trial judge said: “L</a:t>
            </a:r>
            <a:r>
              <a:rPr lang="en-CA" sz="1200" kern="1200" dirty="0">
                <a:solidFill>
                  <a:schemeClr val="tx1"/>
                </a:solidFill>
                <a:effectLst/>
                <a:latin typeface="+mn-lt"/>
                <a:ea typeface="+mn-ea"/>
                <a:cs typeface="+mn-cs"/>
              </a:rPr>
              <a:t>e Tribunal a </a:t>
            </a:r>
            <a:r>
              <a:rPr lang="en-CA" sz="1200" kern="1200" dirty="0" err="1">
                <a:solidFill>
                  <a:schemeClr val="tx1"/>
                </a:solidFill>
                <a:effectLst/>
                <a:latin typeface="+mn-lt"/>
                <a:ea typeface="+mn-ea"/>
                <a:cs typeface="+mn-cs"/>
              </a:rPr>
              <a:t>une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connaissance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d'office</a:t>
            </a:r>
            <a:r>
              <a:rPr lang="en-CA" sz="1200" kern="1200" dirty="0">
                <a:solidFill>
                  <a:schemeClr val="tx1"/>
                </a:solidFill>
                <a:effectLst/>
                <a:latin typeface="+mn-lt"/>
                <a:ea typeface="+mn-ea"/>
                <a:cs typeface="+mn-cs"/>
              </a:rPr>
              <a:t> du </a:t>
            </a:r>
            <a:r>
              <a:rPr lang="en-CA" sz="1200" kern="1200" dirty="0" err="1">
                <a:solidFill>
                  <a:schemeClr val="tx1"/>
                </a:solidFill>
                <a:effectLst/>
                <a:latin typeface="+mn-lt"/>
                <a:ea typeface="+mn-ea"/>
                <a:cs typeface="+mn-cs"/>
              </a:rPr>
              <a:t>conflit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arme</a:t>
            </a:r>
            <a:r>
              <a:rPr lang="en-CA" sz="1200" kern="1200" dirty="0">
                <a:solidFill>
                  <a:schemeClr val="tx1"/>
                </a:solidFill>
                <a:effectLst/>
                <a:latin typeface="+mn-lt"/>
                <a:ea typeface="+mn-ea"/>
                <a:cs typeface="+mn-cs"/>
              </a:rPr>
              <a:t>́ qui </a:t>
            </a:r>
            <a:r>
              <a:rPr lang="en-CA" sz="1200" kern="1200" dirty="0" err="1">
                <a:solidFill>
                  <a:schemeClr val="tx1"/>
                </a:solidFill>
                <a:effectLst/>
                <a:latin typeface="+mn-lt"/>
                <a:ea typeface="+mn-ea"/>
                <a:cs typeface="+mn-cs"/>
              </a:rPr>
              <a:t>existe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en</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Syrie</a:t>
            </a:r>
            <a:r>
              <a:rPr lang="en-CA" sz="1200" kern="1200" dirty="0">
                <a:solidFill>
                  <a:schemeClr val="tx1"/>
                </a:solidFill>
                <a:effectLst/>
                <a:latin typeface="+mn-lt"/>
                <a:ea typeface="+mn-ea"/>
                <a:cs typeface="+mn-cs"/>
              </a:rPr>
              <a:t> et des </a:t>
            </a:r>
            <a:r>
              <a:rPr lang="en-CA" sz="1200" kern="1200" dirty="0" err="1">
                <a:solidFill>
                  <a:schemeClr val="tx1"/>
                </a:solidFill>
                <a:effectLst/>
                <a:latin typeface="+mn-lt"/>
                <a:ea typeface="+mn-ea"/>
                <a:cs typeface="+mn-cs"/>
              </a:rPr>
              <a:t>activités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terroristes</a:t>
            </a:r>
            <a:r>
              <a:rPr lang="en-CA" sz="1200" kern="1200" dirty="0">
                <a:solidFill>
                  <a:schemeClr val="tx1"/>
                </a:solidFill>
                <a:effectLst/>
                <a:latin typeface="+mn-lt"/>
                <a:ea typeface="+mn-ea"/>
                <a:cs typeface="+mn-cs"/>
              </a:rPr>
              <a:t> qui y </a:t>
            </a:r>
            <a:r>
              <a:rPr lang="en-CA" sz="1200" kern="1200" dirty="0" err="1">
                <a:solidFill>
                  <a:schemeClr val="tx1"/>
                </a:solidFill>
                <a:effectLst/>
                <a:latin typeface="+mn-lt"/>
                <a:ea typeface="+mn-ea"/>
                <a:cs typeface="+mn-cs"/>
              </a:rPr>
              <a:t>sont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menées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faits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sont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incontestables</a:t>
            </a:r>
            <a:r>
              <a:rPr lang="en-CA" sz="1200" kern="1200" dirty="0">
                <a:solidFill>
                  <a:schemeClr val="tx1"/>
                </a:solidFill>
                <a:effectLst/>
                <a:latin typeface="+mn-lt"/>
                <a:ea typeface="+mn-ea"/>
                <a:cs typeface="+mn-cs"/>
              </a:rPr>
              <a:t>. On ne </a:t>
            </a:r>
            <a:r>
              <a:rPr lang="en-CA" sz="1200" kern="1200" dirty="0" err="1">
                <a:solidFill>
                  <a:schemeClr val="tx1"/>
                </a:solidFill>
                <a:effectLst/>
                <a:latin typeface="+mn-lt"/>
                <a:ea typeface="+mn-ea"/>
                <a:cs typeface="+mn-cs"/>
              </a:rPr>
              <a:t>réécrira</a:t>
            </a:r>
            <a:r>
              <a:rPr lang="en-CA" sz="1200" kern="1200" dirty="0">
                <a:solidFill>
                  <a:schemeClr val="tx1"/>
                </a:solidFill>
                <a:effectLst/>
                <a:latin typeface="+mn-lt"/>
                <a:ea typeface="+mn-ea"/>
                <a:cs typeface="+mn-cs"/>
              </a:rPr>
              <a:t> pas </a:t>
            </a:r>
            <a:r>
              <a:rPr lang="en-CA" sz="1200" kern="1200" dirty="0" err="1">
                <a:solidFill>
                  <a:schemeClr val="tx1"/>
                </a:solidFill>
                <a:effectLst/>
                <a:latin typeface="+mn-lt"/>
                <a:ea typeface="+mn-ea"/>
                <a:cs typeface="+mn-cs"/>
              </a:rPr>
              <a:t>l'histoire</a:t>
            </a:r>
            <a:r>
              <a:rPr lang="en-CA" sz="1200" kern="1200" dirty="0">
                <a:solidFill>
                  <a:schemeClr val="tx1"/>
                </a:solidFill>
                <a:effectLst/>
                <a:latin typeface="+mn-lt"/>
                <a:ea typeface="+mn-ea"/>
                <a:cs typeface="+mn-cs"/>
              </a:rPr>
              <a:t> du </a:t>
            </a:r>
            <a:r>
              <a:rPr lang="en-CA" sz="1200" kern="1200" dirty="0" err="1">
                <a:solidFill>
                  <a:schemeClr val="tx1"/>
                </a:solidFill>
                <a:effectLst/>
                <a:latin typeface="+mn-lt"/>
                <a:ea typeface="+mn-ea"/>
                <a:cs typeface="+mn-cs"/>
              </a:rPr>
              <a:t>Moyen</a:t>
            </a:r>
            <a:r>
              <a:rPr lang="en-CA" sz="1200" kern="1200" dirty="0">
                <a:solidFill>
                  <a:schemeClr val="tx1"/>
                </a:solidFill>
                <a:effectLst/>
                <a:latin typeface="+mn-lt"/>
                <a:ea typeface="+mn-ea"/>
                <a:cs typeface="+mn-cs"/>
              </a:rPr>
              <a:t>-Orient, </a:t>
            </a:r>
            <a:r>
              <a:rPr lang="en-CA" sz="1200" kern="1200" dirty="0" err="1">
                <a:solidFill>
                  <a:schemeClr val="tx1"/>
                </a:solidFill>
                <a:effectLst/>
                <a:latin typeface="+mn-lt"/>
                <a:ea typeface="+mn-ea"/>
                <a:cs typeface="+mn-cs"/>
              </a:rPr>
              <a:t>ni</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celle</a:t>
            </a:r>
            <a:r>
              <a:rPr lang="en-CA" sz="1200" kern="1200" dirty="0">
                <a:solidFill>
                  <a:schemeClr val="tx1"/>
                </a:solidFill>
                <a:effectLst/>
                <a:latin typeface="+mn-lt"/>
                <a:ea typeface="+mn-ea"/>
                <a:cs typeface="+mn-cs"/>
              </a:rPr>
              <a:t> de la </a:t>
            </a:r>
            <a:r>
              <a:rPr lang="en-CA" sz="1200" kern="1200" dirty="0" err="1">
                <a:solidFill>
                  <a:schemeClr val="tx1"/>
                </a:solidFill>
                <a:effectLst/>
                <a:latin typeface="+mn-lt"/>
                <a:ea typeface="+mn-ea"/>
                <a:cs typeface="+mn-cs"/>
              </a:rPr>
              <a:t>Syrie</a:t>
            </a:r>
            <a:r>
              <a:rPr lang="en-CA" sz="1200" kern="1200" dirty="0">
                <a:solidFill>
                  <a:schemeClr val="tx1"/>
                </a:solidFill>
                <a:effectLst/>
                <a:latin typeface="+mn-lt"/>
                <a:ea typeface="+mn-ea"/>
                <a:cs typeface="+mn-cs"/>
              </a:rPr>
              <a:t>.” </a:t>
            </a:r>
            <a:endParaRPr lang="en-CA"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i="0" dirty="0"/>
              <a:t>Examples of Social Science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Hersi</a:t>
            </a:r>
            <a:r>
              <a:rPr lang="en-CA" b="0" i="1" dirty="0"/>
              <a:t> </a:t>
            </a:r>
            <a:r>
              <a:rPr lang="en-CA" b="0" i="0" dirty="0">
                <a:sym typeface="Wingdings" pitchFamily="2" charset="2"/>
              </a:rPr>
              <a:t></a:t>
            </a:r>
            <a:r>
              <a:rPr lang="en-CA" sz="1200" b="0" i="0" u="none" strike="noStrike" kern="1200" dirty="0">
                <a:solidFill>
                  <a:schemeClr val="tx1"/>
                </a:solidFill>
                <a:effectLst/>
                <a:latin typeface="+mn-lt"/>
                <a:ea typeface="+mn-ea"/>
                <a:cs typeface="+mn-cs"/>
              </a:rPr>
              <a:t>Al-Shabaab (history/recruitment) &amp; Somalia (history)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Hamdan</a:t>
            </a:r>
            <a:r>
              <a:rPr lang="en-CA" b="0" i="1" dirty="0"/>
              <a:t> </a:t>
            </a:r>
            <a:r>
              <a:rPr lang="en-CA" b="0" i="0" dirty="0">
                <a:sym typeface="Wingdings" pitchFamily="2" charset="2"/>
              </a:rPr>
              <a:t> </a:t>
            </a:r>
            <a:r>
              <a:rPr lang="en-CA" sz="1200" b="0" i="0" u="none" strike="noStrike" kern="1200" dirty="0">
                <a:solidFill>
                  <a:schemeClr val="tx1"/>
                </a:solidFill>
                <a:effectLst/>
                <a:latin typeface="+mn-lt"/>
                <a:ea typeface="+mn-ea"/>
                <a:cs typeface="+mn-cs"/>
              </a:rPr>
              <a:t>Translation of FB posts from Arabic, whether FB posts expressed violent Islamic extremist views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Namouh</a:t>
            </a:r>
            <a:r>
              <a:rPr lang="en-CA" b="0" i="1" dirty="0"/>
              <a:t> </a:t>
            </a:r>
            <a:r>
              <a:rPr lang="en-CA" b="0" i="1" dirty="0">
                <a:sym typeface="Wingdings" pitchFamily="2" charset="2"/>
              </a:rPr>
              <a:t> </a:t>
            </a:r>
            <a:r>
              <a:rPr lang="en-CA" sz="1200" b="0" i="0" u="none" strike="noStrike" kern="1200" dirty="0">
                <a:solidFill>
                  <a:schemeClr val="tx1"/>
                </a:solidFill>
                <a:effectLst/>
                <a:latin typeface="+mn-lt"/>
                <a:ea typeface="+mn-ea"/>
                <a:cs typeface="+mn-cs"/>
              </a:rPr>
              <a:t>GIMF's operations &amp; role of content creators/distributors in those operations</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Quebec Youth </a:t>
            </a:r>
            <a:r>
              <a:rPr lang="en-CA" b="0" i="1" dirty="0">
                <a:sym typeface="Wingdings" pitchFamily="2" charset="2"/>
              </a:rPr>
              <a:t> </a:t>
            </a:r>
            <a:r>
              <a:rPr lang="en-CA" b="0" i="0" dirty="0">
                <a:sym typeface="Wingdings" pitchFamily="2" charset="2"/>
              </a:rPr>
              <a:t>Islamic State/Al-Qaeda in Syria (history, ideology, activity) &amp; whether material in accused’s possession were supportive of violent IS/al-Qaeda.</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Khalid </a:t>
            </a:r>
            <a:r>
              <a:rPr lang="en-CA" b="0" i="1" dirty="0">
                <a:sym typeface="Wingdings" pitchFamily="2" charset="2"/>
              </a:rPr>
              <a:t> </a:t>
            </a:r>
            <a:r>
              <a:rPr lang="en-CA" b="0" i="0" dirty="0">
                <a:sym typeface="Wingdings" pitchFamily="2" charset="2"/>
              </a:rPr>
              <a:t>whether material in accused’s possession contained Islamic extremist ideology supporting violence against Canadians (issue on sentencing for moral culpability).</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Djermane</a:t>
            </a:r>
            <a:r>
              <a:rPr lang="en-CA" b="0" i="1" dirty="0"/>
              <a:t>/Jamali </a:t>
            </a:r>
            <a:r>
              <a:rPr lang="en-CA" b="0" i="1" dirty="0">
                <a:sym typeface="Wingdings" pitchFamily="2" charset="2"/>
              </a:rPr>
              <a:t> </a:t>
            </a:r>
            <a:r>
              <a:rPr lang="en-CA" b="0" i="0" dirty="0">
                <a:sym typeface="Wingdings" pitchFamily="2" charset="2"/>
              </a:rPr>
              <a:t>Islamic State/Al-Qaeda in Syria (history, ideology, activity) &amp; whether material in accused’s possession were supportive of violent IS/al-Qaeda.</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Examples of Technical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Gaya/Khalid/Amara/</a:t>
            </a:r>
            <a:r>
              <a:rPr lang="en-CA" b="0" i="1" dirty="0" err="1"/>
              <a:t>Abdelaheem</a:t>
            </a:r>
            <a:r>
              <a:rPr lang="en-CA" b="0" i="1" dirty="0"/>
              <a:t> </a:t>
            </a:r>
            <a:r>
              <a:rPr lang="en-CA" b="0" i="0" dirty="0">
                <a:sym typeface="Wingdings" pitchFamily="2" charset="2"/>
              </a:rPr>
              <a:t> Type and power of explosives that accused were making (issue on sentencing for moral culpability).</a:t>
            </a:r>
            <a:endParaRPr lang="en-CA" b="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t>Khawaja </a:t>
            </a:r>
            <a:r>
              <a:rPr lang="en-CA" b="0" i="0" dirty="0">
                <a:sym typeface="Wingdings" pitchFamily="2" charset="2"/>
              </a:rPr>
              <a:t></a:t>
            </a:r>
            <a:r>
              <a:rPr lang="en-CA" b="0" i="1" dirty="0">
                <a:sym typeface="Wingdings" pitchFamily="2" charset="2"/>
              </a:rPr>
              <a:t> </a:t>
            </a:r>
            <a:r>
              <a:rPr lang="en-CA" b="0" i="0" dirty="0" err="1">
                <a:sym typeface="Wingdings" pitchFamily="2" charset="2"/>
              </a:rPr>
              <a:t>hifidigimonster</a:t>
            </a:r>
            <a:r>
              <a:rPr lang="en-CA" b="0" i="0" dirty="0">
                <a:sym typeface="Wingdings" pitchFamily="2" charset="2"/>
              </a:rPr>
              <a:t> (range, effectiveness)</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Djermane</a:t>
            </a:r>
            <a:r>
              <a:rPr lang="en-CA" b="0" i="1" dirty="0"/>
              <a:t>/Jamali </a:t>
            </a:r>
            <a:r>
              <a:rPr lang="en-CA" b="0" i="0" dirty="0">
                <a:sym typeface="Wingdings" pitchFamily="2" charset="2"/>
              </a:rPr>
              <a:t></a:t>
            </a:r>
            <a:r>
              <a:rPr lang="en-CA" b="0" i="1" dirty="0">
                <a:sym typeface="Wingdings" pitchFamily="2" charset="2"/>
              </a:rPr>
              <a:t> </a:t>
            </a:r>
            <a:r>
              <a:rPr lang="en-CA" b="0" i="0" dirty="0">
                <a:sym typeface="Wingdings" pitchFamily="2" charset="2"/>
              </a:rPr>
              <a:t>whether</a:t>
            </a:r>
            <a:r>
              <a:rPr lang="en-CA" b="0" i="1" dirty="0">
                <a:sym typeface="Wingdings" pitchFamily="2" charset="2"/>
              </a:rPr>
              <a:t> </a:t>
            </a:r>
            <a:r>
              <a:rPr lang="en-CA" b="0" i="0" dirty="0">
                <a:sym typeface="Wingdings" pitchFamily="2" charset="2"/>
              </a:rPr>
              <a:t>everyday</a:t>
            </a:r>
            <a:r>
              <a:rPr lang="en-CA" b="0" i="1" dirty="0">
                <a:sym typeface="Wingdings" pitchFamily="2" charset="2"/>
              </a:rPr>
              <a:t> </a:t>
            </a:r>
            <a:r>
              <a:rPr lang="en-CA" b="0" i="0" dirty="0">
                <a:sym typeface="Wingdings" pitchFamily="2" charset="2"/>
              </a:rPr>
              <a:t>material in the </a:t>
            </a:r>
            <a:r>
              <a:rPr lang="en-CA" b="0" i="0" dirty="0" err="1">
                <a:sym typeface="Wingdings" pitchFamily="2" charset="2"/>
              </a:rPr>
              <a:t>accuseds</a:t>
            </a:r>
            <a:r>
              <a:rPr lang="en-CA" b="0" i="0" dirty="0">
                <a:sym typeface="Wingdings" pitchFamily="2" charset="2"/>
              </a:rPr>
              <a:t>’ possession could be used for a bomb </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t>Hamdan</a:t>
            </a:r>
            <a:r>
              <a:rPr lang="en-CA" b="0" i="1" dirty="0"/>
              <a:t> </a:t>
            </a:r>
            <a:r>
              <a:rPr lang="en-CA" b="0" i="1" dirty="0">
                <a:sym typeface="Wingdings" pitchFamily="2" charset="2"/>
              </a:rPr>
              <a:t> </a:t>
            </a:r>
            <a:r>
              <a:rPr lang="en-CA" b="0" i="0" dirty="0">
                <a:sym typeface="Wingdings" pitchFamily="2" charset="2"/>
              </a:rPr>
              <a:t>authentication of FB posts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1" i="0" dirty="0">
                <a:sym typeface="Wingdings" pitchFamily="2" charset="2"/>
              </a:rPr>
              <a:t>Psychiatry/Psychology Evidence</a:t>
            </a:r>
            <a:r>
              <a:rPr lang="en-CA" b="0" i="0" dirty="0">
                <a:sym typeface="Wingdings" pitchFamily="2"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0" dirty="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a:sym typeface="Wingdings" pitchFamily="2" charset="2"/>
              </a:rPr>
              <a:t>Hassan Ali </a:t>
            </a:r>
            <a:r>
              <a:rPr lang="en-CA" b="0" i="0" dirty="0">
                <a:sym typeface="Wingdings" pitchFamily="2" charset="2"/>
              </a:rPr>
              <a:t> NCR assessment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i="1" dirty="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i="1" dirty="0" err="1">
                <a:sym typeface="Wingdings" pitchFamily="2" charset="2"/>
              </a:rPr>
              <a:t>Essaghaier</a:t>
            </a:r>
            <a:r>
              <a:rPr lang="en-CA" b="0" i="1" dirty="0">
                <a:sym typeface="Wingdings" pitchFamily="2" charset="2"/>
              </a:rPr>
              <a:t> </a:t>
            </a:r>
            <a:r>
              <a:rPr lang="en-CA" b="0" i="0" dirty="0">
                <a:sym typeface="Wingdings" pitchFamily="2" charset="2"/>
              </a:rPr>
              <a:t> psych report for sentencing that turned into a fitness assessment</a:t>
            </a:r>
            <a:endParaRPr lang="en-CA"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5</a:t>
            </a:fld>
            <a:endParaRPr lang="en-CA"/>
          </a:p>
        </p:txBody>
      </p:sp>
    </p:spTree>
    <p:extLst>
      <p:ext uri="{BB962C8B-B14F-4D97-AF65-F5344CB8AC3E}">
        <p14:creationId xmlns:p14="http://schemas.microsoft.com/office/powerpoint/2010/main" val="3367698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no expert gave evidence in more than 1 category. </a:t>
            </a:r>
          </a:p>
          <a:p>
            <a:endParaRPr lang="en-CA" b="1" dirty="0"/>
          </a:p>
          <a:p>
            <a:r>
              <a:rPr lang="en-CA" b="1" dirty="0"/>
              <a:t>What was the expert’s country of residence?</a:t>
            </a:r>
          </a:p>
          <a:p>
            <a:endParaRPr lang="en-CA" b="1" dirty="0"/>
          </a:p>
          <a:p>
            <a:r>
              <a:rPr lang="en-CA" b="0" dirty="0"/>
              <a:t>12 psychiatrists/psychologists based in Canada, 1 based in the US (Dr. Jess </a:t>
            </a:r>
            <a:r>
              <a:rPr lang="en-CA" b="0" dirty="0" err="1"/>
              <a:t>Ghannam</a:t>
            </a:r>
            <a:r>
              <a:rPr lang="en-CA" b="0" dirty="0"/>
              <a:t>).</a:t>
            </a:r>
          </a:p>
          <a:p>
            <a:r>
              <a:rPr lang="en-CA" b="0" dirty="0"/>
              <a:t>5 social science experts based in Canada, 1 in Israel (Reuven Paz), 2 in the US (Rita Katz, Omid Safi), 1 in Kenya (Matt Bryden) and 1 unknown (Abdi </a:t>
            </a:r>
            <a:r>
              <a:rPr lang="en-CA" b="0" dirty="0" err="1"/>
              <a:t>Aynte</a:t>
            </a:r>
            <a:r>
              <a:rPr lang="en-CA" b="0" dirty="0"/>
              <a:t> – google suggests he splits his time b/w Somalia/US).</a:t>
            </a:r>
          </a:p>
          <a:p>
            <a:r>
              <a:rPr lang="en-CA" b="0" dirty="0"/>
              <a:t>All 7 technical experts resided in Canada</a:t>
            </a:r>
          </a:p>
          <a:p>
            <a:endParaRPr lang="en-CA" b="1" dirty="0"/>
          </a:p>
          <a:p>
            <a:r>
              <a:rPr lang="en-CA" b="1" dirty="0"/>
              <a:t>What’s the gender breakdown of the experts?</a:t>
            </a:r>
          </a:p>
          <a:p>
            <a:endParaRPr lang="en-CA" b="0" dirty="0"/>
          </a:p>
          <a:p>
            <a:r>
              <a:rPr lang="en-CA" b="0" dirty="0"/>
              <a:t>24 men &amp; 6 women </a:t>
            </a:r>
            <a:r>
              <a:rPr lang="en-CA" b="0" dirty="0">
                <a:sym typeface="Wingdings" pitchFamily="2" charset="2"/>
              </a:rPr>
              <a:t> </a:t>
            </a:r>
            <a:r>
              <a:rPr lang="en-CA" b="0" dirty="0"/>
              <a:t>Dr. Rita Katz, Donna </a:t>
            </a:r>
            <a:r>
              <a:rPr lang="en-CA" b="0" dirty="0" err="1"/>
              <a:t>Grabutt</a:t>
            </a:r>
            <a:r>
              <a:rPr lang="en-CA" b="0" dirty="0"/>
              <a:t> (RCMP explosives expert), Dr. Lisa Ramshaw (psychiatrist), Dr. Anne Marie Dewhurst (psychologist), Dr. Barbara Perry (sociologist, deemed inadmissible) &amp; Dr. </a:t>
            </a:r>
            <a:r>
              <a:rPr lang="en-CA" b="0" dirty="0" err="1"/>
              <a:t>Sumeeta</a:t>
            </a:r>
            <a:r>
              <a:rPr lang="en-CA" b="0" dirty="0"/>
              <a:t> Chatterjee (forensic psychiatrist). </a:t>
            </a:r>
          </a:p>
          <a:p>
            <a:endParaRPr lang="en-CA" b="1" dirty="0"/>
          </a:p>
          <a:p>
            <a:r>
              <a:rPr lang="en-CA" b="1" dirty="0"/>
              <a:t>What is the employment background of experts?</a:t>
            </a:r>
          </a:p>
          <a:p>
            <a:endParaRPr lang="en-CA" b="1" dirty="0"/>
          </a:p>
          <a:p>
            <a:pPr lvl="0"/>
            <a:r>
              <a:rPr lang="en-CA" sz="1200" kern="1200" dirty="0">
                <a:solidFill>
                  <a:schemeClr val="tx1"/>
                </a:solidFill>
                <a:effectLst/>
                <a:latin typeface="+mn-lt"/>
                <a:ea typeface="+mn-ea"/>
                <a:cs typeface="+mn-cs"/>
              </a:rPr>
              <a:t>Psychiatry or psychology </a:t>
            </a:r>
            <a:r>
              <a:rPr lang="en-CA" sz="1200" kern="1200" dirty="0">
                <a:solidFill>
                  <a:schemeClr val="tx1"/>
                </a:solidFill>
                <a:effectLst/>
                <a:latin typeface="+mn-lt"/>
                <a:ea typeface="+mn-ea"/>
                <a:cs typeface="+mn-cs"/>
                <a:sym typeface="Wingdings" pitchFamily="2" charset="2"/>
              </a:rPr>
              <a:t> </a:t>
            </a:r>
            <a:r>
              <a:rPr lang="en-CA" sz="1200" kern="1200" dirty="0">
                <a:solidFill>
                  <a:schemeClr val="tx1"/>
                </a:solidFill>
                <a:effectLst/>
                <a:latin typeface="+mn-lt"/>
                <a:ea typeface="+mn-ea"/>
                <a:cs typeface="+mn-cs"/>
              </a:rPr>
              <a:t>3 employed in private practice &amp; 9 employed either in academia and/or in a government psychiatric institution.</a:t>
            </a:r>
          </a:p>
          <a:p>
            <a:pPr lvl="2"/>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Technical </a:t>
            </a:r>
            <a:r>
              <a:rPr lang="en-CA" sz="1200" kern="1200" dirty="0">
                <a:solidFill>
                  <a:schemeClr val="tx1"/>
                </a:solidFill>
                <a:effectLst/>
                <a:latin typeface="+mn-lt"/>
                <a:ea typeface="+mn-ea"/>
                <a:cs typeface="+mn-cs"/>
                <a:sym typeface="Wingdings" pitchFamily="2" charset="2"/>
              </a:rPr>
              <a:t> </a:t>
            </a:r>
            <a:r>
              <a:rPr lang="en-CA" sz="1200" kern="1200" dirty="0">
                <a:solidFill>
                  <a:schemeClr val="tx1"/>
                </a:solidFill>
                <a:effectLst/>
                <a:latin typeface="+mn-lt"/>
                <a:ea typeface="+mn-ea"/>
                <a:cs typeface="+mn-cs"/>
              </a:rPr>
              <a:t>4 employed with the RCMP &amp; 1 was a private sector consultant</a:t>
            </a:r>
          </a:p>
          <a:p>
            <a:pPr lvl="0"/>
            <a:endParaRPr lang="en-CA" sz="1200" kern="1200" dirty="0">
              <a:solidFill>
                <a:schemeClr val="tx1"/>
              </a:solidFill>
              <a:effectLst/>
              <a:latin typeface="+mn-lt"/>
              <a:ea typeface="+mn-ea"/>
              <a:cs typeface="+mn-cs"/>
            </a:endParaRPr>
          </a:p>
          <a:p>
            <a:pPr lvl="0"/>
            <a:r>
              <a:rPr lang="en-CA" sz="1200" kern="1200" dirty="0">
                <a:solidFill>
                  <a:schemeClr val="tx1"/>
                </a:solidFill>
                <a:effectLst/>
                <a:latin typeface="+mn-lt"/>
                <a:ea typeface="+mn-ea"/>
                <a:cs typeface="+mn-cs"/>
              </a:rPr>
              <a:t>Social science:</a:t>
            </a:r>
          </a:p>
          <a:p>
            <a:pPr lvl="0"/>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5 employed in academia</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1 employed with the RCMP (Tarek </a:t>
            </a:r>
            <a:r>
              <a:rPr lang="en-CA" sz="1200" kern="1200" dirty="0" err="1">
                <a:solidFill>
                  <a:schemeClr val="tx1"/>
                </a:solidFill>
                <a:effectLst/>
                <a:latin typeface="+mn-lt"/>
                <a:ea typeface="+mn-ea"/>
                <a:cs typeface="+mn-cs"/>
              </a:rPr>
              <a:t>Mokdad</a:t>
            </a:r>
            <a:r>
              <a:rPr lang="en-CA"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3  employed in private sector roles (journalist, political analyst or consultant).</a:t>
            </a:r>
          </a:p>
          <a:p>
            <a:pPr marL="171450" lvl="0" indent="-171450">
              <a:buFont typeface="Arial" panose="020B0604020202020204" pitchFamily="34" charset="0"/>
              <a:buChar char="•"/>
            </a:pPr>
            <a:r>
              <a:rPr lang="en-CA" sz="1200" kern="1200" dirty="0">
                <a:solidFill>
                  <a:schemeClr val="tx1"/>
                </a:solidFill>
                <a:effectLst/>
                <a:latin typeface="+mn-lt"/>
                <a:ea typeface="+mn-ea"/>
                <a:cs typeface="+mn-cs"/>
              </a:rPr>
              <a:t>1 was an imam </a:t>
            </a:r>
            <a:r>
              <a:rPr lang="en-CA" sz="1200" i="1" kern="1200" dirty="0">
                <a:solidFill>
                  <a:schemeClr val="tx1"/>
                </a:solidFill>
                <a:effectLst/>
                <a:latin typeface="+mn-lt"/>
                <a:ea typeface="+mn-ea"/>
                <a:cs typeface="+mn-cs"/>
              </a:rPr>
              <a:t>(</a:t>
            </a:r>
            <a:r>
              <a:rPr lang="en-CA" sz="1200" i="0" kern="1200" dirty="0" err="1">
                <a:solidFill>
                  <a:schemeClr val="tx1"/>
                </a:solidFill>
                <a:effectLst/>
                <a:latin typeface="+mn-lt"/>
                <a:ea typeface="+mn-ea"/>
                <a:cs typeface="+mn-cs"/>
              </a:rPr>
              <a:t>Navaid</a:t>
            </a:r>
            <a:r>
              <a:rPr lang="en-CA" sz="1200" i="0" kern="1200" dirty="0">
                <a:solidFill>
                  <a:schemeClr val="tx1"/>
                </a:solidFill>
                <a:effectLst/>
                <a:latin typeface="+mn-lt"/>
                <a:ea typeface="+mn-ea"/>
                <a:cs typeface="+mn-cs"/>
              </a:rPr>
              <a:t> Aziz in </a:t>
            </a:r>
            <a:r>
              <a:rPr lang="en-CA" sz="1200" i="1" kern="1200" dirty="0" err="1">
                <a:solidFill>
                  <a:schemeClr val="tx1"/>
                </a:solidFill>
                <a:effectLst/>
                <a:latin typeface="+mn-lt"/>
                <a:ea typeface="+mn-ea"/>
                <a:cs typeface="+mn-cs"/>
              </a:rPr>
              <a:t>Hamdan</a:t>
            </a:r>
            <a:r>
              <a:rPr lang="en-CA" sz="1200" i="0" kern="1200" dirty="0">
                <a:solidFill>
                  <a:schemeClr val="tx1"/>
                </a:solidFill>
                <a:effectLst/>
                <a:latin typeface="+mn-lt"/>
                <a:ea typeface="+mn-ea"/>
                <a:cs typeface="+mn-cs"/>
              </a:rPr>
              <a:t>)</a:t>
            </a:r>
            <a:r>
              <a:rPr lang="en-CA" sz="1200" i="1" kern="1200" dirty="0">
                <a:solidFill>
                  <a:schemeClr val="tx1"/>
                </a:solidFill>
                <a:effectLst/>
                <a:latin typeface="+mn-lt"/>
                <a:ea typeface="+mn-ea"/>
                <a:cs typeface="+mn-cs"/>
              </a:rPr>
              <a:t>.</a:t>
            </a:r>
            <a:r>
              <a:rPr lang="en-CA" sz="1200" kern="1200" dirty="0">
                <a:solidFill>
                  <a:schemeClr val="tx1"/>
                </a:solidFill>
                <a:effectLst/>
                <a:latin typeface="+mn-lt"/>
                <a:ea typeface="+mn-ea"/>
                <a:cs typeface="+mn-cs"/>
              </a:rPr>
              <a:t>  </a:t>
            </a:r>
          </a:p>
          <a:p>
            <a:pPr marL="171450" lvl="0" indent="-171450">
              <a:buFont typeface="Arial" panose="020B0604020202020204" pitchFamily="34" charset="0"/>
              <a:buChar char="•"/>
            </a:pPr>
            <a:endParaRPr lang="en-CA" sz="1200" kern="1200" dirty="0">
              <a:solidFill>
                <a:schemeClr val="tx1"/>
              </a:solidFill>
              <a:effectLst/>
              <a:latin typeface="+mn-lt"/>
              <a:ea typeface="+mn-ea"/>
              <a:cs typeface="+mn-cs"/>
            </a:endParaRPr>
          </a:p>
          <a:p>
            <a:pPr marL="0" lvl="0" indent="0">
              <a:buFont typeface="Arial" panose="020B0604020202020204" pitchFamily="34" charset="0"/>
              <a:buNone/>
            </a:pPr>
            <a:r>
              <a:rPr lang="en-CA" sz="1200" b="1" kern="1200" dirty="0">
                <a:solidFill>
                  <a:schemeClr val="tx1"/>
                </a:solidFill>
                <a:effectLst/>
                <a:latin typeface="+mn-lt"/>
                <a:ea typeface="+mn-ea"/>
                <a:cs typeface="+mn-cs"/>
              </a:rPr>
              <a:t>What specific expertise did experts possess? </a:t>
            </a:r>
          </a:p>
          <a:p>
            <a:pPr marL="0" lvl="0" indent="0">
              <a:buFont typeface="Arial" panose="020B0604020202020204" pitchFamily="34" charset="0"/>
              <a:buNone/>
            </a:pPr>
            <a:endParaRPr lang="en-CA" sz="1200" b="1" kern="1200" dirty="0">
              <a:solidFill>
                <a:schemeClr val="tx1"/>
              </a:solidFill>
              <a:effectLst/>
              <a:latin typeface="+mn-lt"/>
              <a:ea typeface="+mn-ea"/>
              <a:cs typeface="+mn-cs"/>
            </a:endParaRPr>
          </a:p>
          <a:p>
            <a:pPr marL="0" lvl="0" indent="0">
              <a:buFont typeface="Arial" panose="020B0604020202020204" pitchFamily="34" charset="0"/>
              <a:buNone/>
            </a:pPr>
            <a:r>
              <a:rPr lang="en-CA" sz="1200" b="0" u="sng" kern="1200" dirty="0">
                <a:solidFill>
                  <a:schemeClr val="tx1"/>
                </a:solidFill>
                <a:effectLst/>
                <a:latin typeface="+mn-lt"/>
                <a:ea typeface="+mn-ea"/>
                <a:cs typeface="+mn-cs"/>
              </a:rPr>
              <a:t>Psychiatry &amp; Psychology</a:t>
            </a:r>
          </a:p>
          <a:p>
            <a:pPr marL="0" lvl="0" indent="0">
              <a:buFont typeface="Arial" panose="020B0604020202020204" pitchFamily="34" charset="0"/>
              <a:buNone/>
            </a:pPr>
            <a:endParaRPr lang="en-CA" sz="1200" b="1" kern="1200" dirty="0">
              <a:solidFill>
                <a:schemeClr val="tx1"/>
              </a:solidFill>
              <a:effectLst/>
              <a:latin typeface="+mn-lt"/>
              <a:ea typeface="+mn-ea"/>
              <a:cs typeface="+mn-cs"/>
            </a:endParaRPr>
          </a:p>
          <a:p>
            <a:pPr marL="0" lvl="0" indent="0">
              <a:buFont typeface="Arial" panose="020B0604020202020204" pitchFamily="34" charset="0"/>
              <a:buNone/>
            </a:pPr>
            <a:r>
              <a:rPr lang="en-CA" sz="1200" b="0" kern="1200" dirty="0">
                <a:solidFill>
                  <a:schemeClr val="tx1"/>
                </a:solidFill>
                <a:effectLst/>
                <a:latin typeface="+mn-lt"/>
                <a:ea typeface="+mn-ea"/>
                <a:cs typeface="+mn-cs"/>
              </a:rPr>
              <a:t>8 were forensic psychiatrists (one w/ a specialty in children)</a:t>
            </a:r>
          </a:p>
          <a:p>
            <a:pPr marL="0" lvl="0" indent="0">
              <a:buFont typeface="Arial" panose="020B0604020202020204" pitchFamily="34" charset="0"/>
              <a:buNone/>
            </a:pPr>
            <a:r>
              <a:rPr lang="en-CA" sz="1200" b="0" kern="1200" dirty="0">
                <a:solidFill>
                  <a:schemeClr val="tx1"/>
                </a:solidFill>
                <a:effectLst/>
                <a:latin typeface="+mn-lt"/>
                <a:ea typeface="+mn-ea"/>
                <a:cs typeface="+mn-cs"/>
              </a:rPr>
              <a:t>1 was a forensic psychologist w/ a specialty in children</a:t>
            </a:r>
          </a:p>
          <a:p>
            <a:pPr marL="0" lvl="0" indent="0">
              <a:buFont typeface="Arial" panose="020B0604020202020204" pitchFamily="34" charset="0"/>
              <a:buNone/>
            </a:pPr>
            <a:r>
              <a:rPr lang="en-CA" sz="1200" b="0" kern="1200" dirty="0">
                <a:solidFill>
                  <a:schemeClr val="tx1"/>
                </a:solidFill>
                <a:effectLst/>
                <a:latin typeface="+mn-lt"/>
                <a:ea typeface="+mn-ea"/>
                <a:cs typeface="+mn-cs"/>
              </a:rPr>
              <a:t>1 was a social worker (Mr. Heft)</a:t>
            </a:r>
          </a:p>
          <a:p>
            <a:pPr marL="0" lvl="0" indent="0">
              <a:buFont typeface="Arial" panose="020B0604020202020204" pitchFamily="34" charset="0"/>
              <a:buNone/>
            </a:pPr>
            <a:r>
              <a:rPr lang="en-CA" sz="1200" b="0" kern="1200" dirty="0">
                <a:solidFill>
                  <a:schemeClr val="tx1"/>
                </a:solidFill>
                <a:effectLst/>
                <a:latin typeface="+mn-lt"/>
                <a:ea typeface="+mn-ea"/>
                <a:cs typeface="+mn-cs"/>
              </a:rPr>
              <a:t>1 was a clinical psychologist (Dr. Jess </a:t>
            </a:r>
            <a:r>
              <a:rPr lang="en-CA" sz="1200" b="0" kern="1200" dirty="0" err="1">
                <a:solidFill>
                  <a:schemeClr val="tx1"/>
                </a:solidFill>
                <a:effectLst/>
                <a:latin typeface="+mn-lt"/>
                <a:ea typeface="+mn-ea"/>
                <a:cs typeface="+mn-cs"/>
              </a:rPr>
              <a:t>Ghannam</a:t>
            </a:r>
            <a:r>
              <a:rPr lang="en-CA" sz="1200" b="0" kern="1200" dirty="0">
                <a:solidFill>
                  <a:schemeClr val="tx1"/>
                </a:solidFill>
                <a:effectLst/>
                <a:latin typeface="+mn-lt"/>
                <a:ea typeface="+mn-ea"/>
                <a:cs typeface="+mn-cs"/>
              </a:rPr>
              <a:t>)</a:t>
            </a:r>
          </a:p>
          <a:p>
            <a:pPr marL="0" lvl="0" indent="0">
              <a:buFont typeface="Arial" panose="020B0604020202020204" pitchFamily="34" charset="0"/>
              <a:buNone/>
            </a:pPr>
            <a:r>
              <a:rPr lang="en-CA" sz="1200" b="0" kern="1200" dirty="0">
                <a:solidFill>
                  <a:schemeClr val="tx1"/>
                </a:solidFill>
                <a:effectLst/>
                <a:latin typeface="+mn-lt"/>
                <a:ea typeface="+mn-ea"/>
                <a:cs typeface="+mn-cs"/>
              </a:rPr>
              <a:t>1 was a psychiatrist with a general private practice (Dr. </a:t>
            </a:r>
            <a:r>
              <a:rPr lang="en-CA" sz="1200" b="0" kern="1200" dirty="0" err="1">
                <a:solidFill>
                  <a:schemeClr val="tx1"/>
                </a:solidFill>
                <a:effectLst/>
                <a:latin typeface="+mn-lt"/>
                <a:ea typeface="+mn-ea"/>
                <a:cs typeface="+mn-cs"/>
              </a:rPr>
              <a:t>Arif</a:t>
            </a:r>
            <a:r>
              <a:rPr lang="en-CA" sz="1200" b="0" kern="1200" dirty="0">
                <a:solidFill>
                  <a:schemeClr val="tx1"/>
                </a:solidFill>
                <a:effectLst/>
                <a:latin typeface="+mn-lt"/>
                <a:ea typeface="+mn-ea"/>
                <a:cs typeface="+mn-cs"/>
              </a:rPr>
              <a:t> Syed)</a:t>
            </a:r>
          </a:p>
          <a:p>
            <a:pPr marL="0" lvl="0" indent="0">
              <a:buFont typeface="Arial" panose="020B0604020202020204" pitchFamily="34" charset="0"/>
              <a:buNone/>
            </a:pPr>
            <a:endParaRPr lang="en-CA" sz="1200" b="0" kern="1200" dirty="0">
              <a:solidFill>
                <a:schemeClr val="tx1"/>
              </a:solidFill>
              <a:effectLst/>
              <a:latin typeface="+mn-lt"/>
              <a:ea typeface="+mn-ea"/>
              <a:cs typeface="+mn-cs"/>
            </a:endParaRPr>
          </a:p>
          <a:p>
            <a:pPr marL="0" lvl="0" indent="0">
              <a:buFont typeface="Arial" panose="020B0604020202020204" pitchFamily="34" charset="0"/>
              <a:buNone/>
            </a:pPr>
            <a:r>
              <a:rPr lang="en-CA" sz="1200" b="0" u="sng" kern="1200" dirty="0">
                <a:solidFill>
                  <a:schemeClr val="tx1"/>
                </a:solidFill>
                <a:effectLst/>
                <a:latin typeface="+mn-lt"/>
                <a:ea typeface="+mn-ea"/>
                <a:cs typeface="+mn-cs"/>
              </a:rPr>
              <a:t>Social Science</a:t>
            </a:r>
          </a:p>
          <a:p>
            <a:pPr marL="0" lvl="0" indent="0">
              <a:buFont typeface="Arial" panose="020B0604020202020204" pitchFamily="34" charset="0"/>
              <a:buNone/>
            </a:pPr>
            <a:endParaRPr lang="en-CA" sz="1200" b="0" u="sng" kern="1200" dirty="0">
              <a:solidFill>
                <a:schemeClr val="tx1"/>
              </a:solidFill>
              <a:effectLst/>
              <a:latin typeface="+mn-lt"/>
              <a:ea typeface="+mn-ea"/>
              <a:cs typeface="+mn-cs"/>
            </a:endParaRPr>
          </a:p>
          <a:p>
            <a:pPr marL="0" lvl="0" indent="0">
              <a:buFont typeface="Arial" panose="020B0604020202020204" pitchFamily="34" charset="0"/>
              <a:buNone/>
            </a:pPr>
            <a:r>
              <a:rPr lang="en-CA" sz="1200" b="0" u="none" kern="1200" dirty="0">
                <a:solidFill>
                  <a:schemeClr val="tx1"/>
                </a:solidFill>
                <a:effectLst/>
                <a:latin typeface="+mn-lt"/>
                <a:ea typeface="+mn-ea"/>
                <a:cs typeface="+mn-cs"/>
              </a:rPr>
              <a:t>1 was an RCMP analyst with INSET that had an amateur interest in studying radical Islam (</a:t>
            </a:r>
            <a:r>
              <a:rPr lang="en-CA" sz="1200" b="0" i="0" u="none" kern="1200" dirty="0">
                <a:solidFill>
                  <a:schemeClr val="tx1"/>
                </a:solidFill>
                <a:effectLst/>
                <a:latin typeface="+mn-lt"/>
                <a:ea typeface="+mn-ea"/>
                <a:cs typeface="+mn-cs"/>
              </a:rPr>
              <a:t>Tarek </a:t>
            </a:r>
            <a:r>
              <a:rPr lang="en-CA" sz="1200" b="0" i="0" u="none" kern="1200" dirty="0" err="1">
                <a:solidFill>
                  <a:schemeClr val="tx1"/>
                </a:solidFill>
                <a:effectLst/>
                <a:latin typeface="+mn-lt"/>
                <a:ea typeface="+mn-ea"/>
                <a:cs typeface="+mn-cs"/>
              </a:rPr>
              <a:t>Mokdad</a:t>
            </a:r>
            <a:r>
              <a:rPr lang="en-CA" sz="1200" b="0" i="0" u="none" kern="1200" dirty="0">
                <a:solidFill>
                  <a:schemeClr val="tx1"/>
                </a:solidFill>
                <a:effectLst/>
                <a:latin typeface="+mn-lt"/>
                <a:ea typeface="+mn-ea"/>
                <a:cs typeface="+mn-cs"/>
              </a:rPr>
              <a:t>)</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an imam (</a:t>
            </a:r>
            <a:r>
              <a:rPr lang="en-CA" sz="1200" b="0" i="0" u="none" kern="1200" dirty="0" err="1">
                <a:solidFill>
                  <a:schemeClr val="tx1"/>
                </a:solidFill>
                <a:effectLst/>
                <a:latin typeface="+mn-lt"/>
                <a:ea typeface="+mn-ea"/>
                <a:cs typeface="+mn-cs"/>
              </a:rPr>
              <a:t>Navaid</a:t>
            </a:r>
            <a:r>
              <a:rPr lang="en-CA" sz="1200" b="0" i="0" u="none" kern="1200" dirty="0">
                <a:solidFill>
                  <a:schemeClr val="tx1"/>
                </a:solidFill>
                <a:effectLst/>
                <a:latin typeface="+mn-lt"/>
                <a:ea typeface="+mn-ea"/>
                <a:cs typeface="+mn-cs"/>
              </a:rPr>
              <a:t> Aziz)</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sociologist that focuses on hate crime (Dr. Barbara Perry)</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2 were private consultants studying radical Islam (Reuven Paz/Rita Katz)</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private consultant/political analyst with expertise in Somalia &amp; Horn of Africa (Matt Bryden)</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journalist/political analyst (Abdi </a:t>
            </a:r>
            <a:r>
              <a:rPr lang="en-CA" sz="1200" b="0" i="0" u="none" kern="1200" dirty="0" err="1">
                <a:solidFill>
                  <a:schemeClr val="tx1"/>
                </a:solidFill>
                <a:effectLst/>
                <a:latin typeface="+mn-lt"/>
                <a:ea typeface="+mn-ea"/>
                <a:cs typeface="+mn-cs"/>
              </a:rPr>
              <a:t>Aynte</a:t>
            </a:r>
            <a:r>
              <a:rPr lang="en-CA" sz="1200" b="0" i="0" u="none" kern="1200" dirty="0">
                <a:solidFill>
                  <a:schemeClr val="tx1"/>
                </a:solidFill>
                <a:effectLst/>
                <a:latin typeface="+mn-lt"/>
                <a:ea typeface="+mn-ea"/>
                <a:cs typeface="+mn-cs"/>
              </a:rPr>
              <a:t>)</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historian of the Canadian military and national security post-1945 (Dr. Sean Maloney)</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professor of Islamic faith, thought and history (from medieval to contemporary period)(Dr. Omid Safi)</a:t>
            </a:r>
          </a:p>
          <a:p>
            <a:pPr marL="0" lvl="0" indent="0">
              <a:buFont typeface="Arial" panose="020B0604020202020204" pitchFamily="34" charset="0"/>
              <a:buNone/>
            </a:pPr>
            <a:r>
              <a:rPr lang="en-CA" sz="1200" b="0" i="0" u="none" kern="1200" dirty="0">
                <a:solidFill>
                  <a:schemeClr val="tx1"/>
                </a:solidFill>
                <a:effectLst/>
                <a:latin typeface="+mn-lt"/>
                <a:ea typeface="+mn-ea"/>
                <a:cs typeface="+mn-cs"/>
              </a:rPr>
              <a:t>1 was a professor of Islamic law (Mohammed Fadel)</a:t>
            </a:r>
            <a:endParaRPr lang="en-CA" sz="1200" b="0" u="none" kern="1200" dirty="0">
              <a:solidFill>
                <a:schemeClr val="tx1"/>
              </a:solidFill>
              <a:effectLst/>
              <a:latin typeface="+mn-lt"/>
              <a:ea typeface="+mn-ea"/>
              <a:cs typeface="+mn-cs"/>
            </a:endParaRPr>
          </a:p>
          <a:p>
            <a:pPr marL="0" lvl="0" indent="0">
              <a:buFont typeface="Arial" panose="020B0604020202020204" pitchFamily="34" charset="0"/>
              <a:buNone/>
            </a:pPr>
            <a:endParaRPr lang="en-CA" sz="1200" kern="1200" dirty="0">
              <a:solidFill>
                <a:schemeClr val="tx1"/>
              </a:solidFill>
              <a:effectLst/>
              <a:latin typeface="+mn-lt"/>
              <a:ea typeface="+mn-ea"/>
              <a:cs typeface="+mn-cs"/>
            </a:endParaRPr>
          </a:p>
          <a:p>
            <a:pPr marL="0" lvl="0" indent="0">
              <a:buFont typeface="Arial" panose="020B0604020202020204" pitchFamily="34" charset="0"/>
              <a:buNone/>
            </a:pPr>
            <a:r>
              <a:rPr lang="en-CA" sz="1200" u="sng" kern="1200" dirty="0">
                <a:solidFill>
                  <a:schemeClr val="tx1"/>
                </a:solidFill>
                <a:effectLst/>
                <a:latin typeface="+mn-lt"/>
                <a:ea typeface="+mn-ea"/>
                <a:cs typeface="+mn-cs"/>
              </a:rPr>
              <a:t>Technical</a:t>
            </a:r>
          </a:p>
          <a:p>
            <a:pPr marL="0" lvl="0" indent="0">
              <a:buFont typeface="Arial" panose="020B0604020202020204" pitchFamily="34" charset="0"/>
              <a:buNone/>
            </a:pPr>
            <a:endParaRPr lang="en-CA" sz="1200" u="sng" kern="1200" dirty="0">
              <a:solidFill>
                <a:schemeClr val="tx1"/>
              </a:solidFill>
              <a:effectLst/>
              <a:latin typeface="+mn-lt"/>
              <a:ea typeface="+mn-ea"/>
              <a:cs typeface="+mn-cs"/>
            </a:endParaRPr>
          </a:p>
          <a:p>
            <a:pPr marL="0" lvl="0" indent="0">
              <a:buFont typeface="Arial" panose="020B0604020202020204" pitchFamily="34" charset="0"/>
              <a:buNone/>
            </a:pPr>
            <a:r>
              <a:rPr lang="en-CA" sz="1200" u="none" kern="1200" dirty="0">
                <a:solidFill>
                  <a:schemeClr val="tx1"/>
                </a:solidFill>
                <a:effectLst/>
                <a:latin typeface="+mn-lt"/>
                <a:ea typeface="+mn-ea"/>
                <a:cs typeface="+mn-cs"/>
              </a:rPr>
              <a:t>3 were RCMP explosives experts</a:t>
            </a:r>
          </a:p>
          <a:p>
            <a:pPr marL="0" lvl="0" indent="0">
              <a:buFont typeface="Arial" panose="020B0604020202020204" pitchFamily="34" charset="0"/>
              <a:buNone/>
            </a:pPr>
            <a:r>
              <a:rPr lang="en-CA" sz="1200" u="none" kern="1200" dirty="0">
                <a:solidFill>
                  <a:schemeClr val="tx1"/>
                </a:solidFill>
                <a:effectLst/>
                <a:latin typeface="+mn-lt"/>
                <a:ea typeface="+mn-ea"/>
                <a:cs typeface="+mn-cs"/>
              </a:rPr>
              <a:t>1 was an RCMP expert in digital forensics</a:t>
            </a:r>
          </a:p>
          <a:p>
            <a:pPr marL="0" lvl="0" indent="0">
              <a:buFont typeface="Arial" panose="020B0604020202020204" pitchFamily="34" charset="0"/>
              <a:buNone/>
            </a:pPr>
            <a:r>
              <a:rPr lang="en-CA" sz="1200" u="none" kern="1200" dirty="0">
                <a:solidFill>
                  <a:schemeClr val="tx1"/>
                </a:solidFill>
                <a:effectLst/>
                <a:latin typeface="+mn-lt"/>
                <a:ea typeface="+mn-ea"/>
                <a:cs typeface="+mn-cs"/>
              </a:rPr>
              <a:t>1 was a private consultant in digital forensics</a:t>
            </a:r>
          </a:p>
          <a:p>
            <a:endParaRPr lang="en-CA" b="0" dirty="0"/>
          </a:p>
        </p:txBody>
      </p:sp>
      <p:sp>
        <p:nvSpPr>
          <p:cNvPr id="4" name="Slide Number Placeholder 3"/>
          <p:cNvSpPr>
            <a:spLocks noGrp="1"/>
          </p:cNvSpPr>
          <p:nvPr>
            <p:ph type="sldNum" sz="quarter" idx="10"/>
          </p:nvPr>
        </p:nvSpPr>
        <p:spPr/>
        <p:txBody>
          <a:bodyPr/>
          <a:lstStyle/>
          <a:p>
            <a:fld id="{41629330-82FF-2248-9080-462B600DB4AC}" type="slidenum">
              <a:rPr lang="en-CA" smtClean="0"/>
              <a:t>6</a:t>
            </a:fld>
            <a:endParaRPr lang="en-CA"/>
          </a:p>
        </p:txBody>
      </p:sp>
    </p:spTree>
    <p:extLst>
      <p:ext uri="{BB962C8B-B14F-4D97-AF65-F5344CB8AC3E}">
        <p14:creationId xmlns:p14="http://schemas.microsoft.com/office/powerpoint/2010/main" val="4067052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NOTE ON NUMBERS:</a:t>
            </a:r>
          </a:p>
          <a:p>
            <a:endParaRPr lang="en-CA" b="1" dirty="0"/>
          </a:p>
          <a:p>
            <a:pPr marL="0" indent="0">
              <a:buFont typeface="Arial" panose="020B0604020202020204" pitchFamily="34" charset="0"/>
              <a:buNone/>
            </a:pPr>
            <a:r>
              <a:rPr lang="en-CA" b="0" i="1" dirty="0" err="1"/>
              <a:t>Nuttal</a:t>
            </a:r>
            <a:r>
              <a:rPr lang="en-CA" b="0" i="1" dirty="0"/>
              <a:t>/</a:t>
            </a:r>
            <a:r>
              <a:rPr lang="en-CA" b="0" i="1" dirty="0" err="1"/>
              <a:t>Korody</a:t>
            </a:r>
            <a:r>
              <a:rPr lang="en-CA" b="0" i="1" dirty="0"/>
              <a:t> entrapment application </a:t>
            </a:r>
            <a:r>
              <a:rPr lang="en-CA" b="0" i="0" dirty="0"/>
              <a:t>- </a:t>
            </a:r>
            <a:r>
              <a:rPr lang="en-CA" b="0" dirty="0"/>
              <a:t>Defence’s social science expert in </a:t>
            </a:r>
            <a:r>
              <a:rPr lang="en-CA" b="0" i="1" dirty="0"/>
              <a:t>Nuttall </a:t>
            </a:r>
            <a:r>
              <a:rPr lang="en-CA" b="0" i="0" dirty="0"/>
              <a:t>entrapment application is counted under the trial column.</a:t>
            </a:r>
          </a:p>
          <a:p>
            <a:pPr marL="0" indent="0">
              <a:buFont typeface="Arial" panose="020B0604020202020204" pitchFamily="34" charset="0"/>
              <a:buNone/>
            </a:pPr>
            <a:endParaRPr lang="en-CA" b="0" i="0" dirty="0"/>
          </a:p>
          <a:p>
            <a:pPr marL="0" indent="0">
              <a:buFont typeface="Arial" panose="020B0604020202020204" pitchFamily="34" charset="0"/>
              <a:buNone/>
            </a:pPr>
            <a:r>
              <a:rPr lang="en-CA" b="0" i="1" dirty="0"/>
              <a:t>Judicial notice </a:t>
            </a:r>
            <a:r>
              <a:rPr lang="en-CA" b="0" i="0" dirty="0"/>
              <a:t>- The count for experts excludes expert evidence that was read in and judicial notice.</a:t>
            </a:r>
          </a:p>
          <a:p>
            <a:pPr marL="0" indent="0">
              <a:buFont typeface="Arial" panose="020B0604020202020204" pitchFamily="34" charset="0"/>
              <a:buNone/>
            </a:pPr>
            <a:endParaRPr lang="en-CA" b="0" i="0" dirty="0"/>
          </a:p>
          <a:p>
            <a:pPr marL="0" indent="0">
              <a:buFont typeface="Arial" panose="020B0604020202020204" pitchFamily="34" charset="0"/>
              <a:buNone/>
            </a:pPr>
            <a:r>
              <a:rPr lang="en-CA" b="0" i="1" dirty="0"/>
              <a:t>3 court-appointed expert appearances are excluded </a:t>
            </a:r>
            <a:r>
              <a:rPr lang="en-CA" b="0" i="0" dirty="0"/>
              <a:t>– 1 psychiatrist appointed by the court to do a pre-trial fitness assessment for </a:t>
            </a:r>
            <a:r>
              <a:rPr lang="en-CA" b="0" i="0" dirty="0" err="1"/>
              <a:t>Dughmosh</a:t>
            </a:r>
            <a:r>
              <a:rPr lang="en-CA" b="0" i="0" dirty="0"/>
              <a:t> isn’t counted; 2 psychiatrists called at sentencing for Esseghaier are not listed – they were appointed by the court at the suggestion of the </a:t>
            </a:r>
            <a:r>
              <a:rPr lang="en-CA" b="0" i="1" dirty="0"/>
              <a:t>amicus curiae</a:t>
            </a:r>
            <a:r>
              <a:rPr lang="en-CA" b="0" i="0" dirty="0"/>
              <a:t>.</a:t>
            </a:r>
          </a:p>
          <a:p>
            <a:pPr marL="0" indent="0">
              <a:buFont typeface="Arial" panose="020B0604020202020204" pitchFamily="34" charset="0"/>
              <a:buNone/>
            </a:pPr>
            <a:endParaRPr lang="en-CA" b="0" i="0" dirty="0"/>
          </a:p>
          <a:p>
            <a:pPr marL="0" indent="0">
              <a:buFont typeface="Arial" panose="020B0604020202020204" pitchFamily="34" charset="0"/>
              <a:buNone/>
            </a:pPr>
            <a:r>
              <a:rPr lang="en-CA" b="1" i="0" dirty="0"/>
              <a:t>What’s the total breakdown of appearances for each category of expert?</a:t>
            </a:r>
          </a:p>
          <a:p>
            <a:pPr marL="0" indent="0">
              <a:buFont typeface="Arial" panose="020B0604020202020204" pitchFamily="34" charset="0"/>
              <a:buNone/>
            </a:pPr>
            <a:endParaRPr lang="en-CA" b="1" i="0" dirty="0"/>
          </a:p>
          <a:p>
            <a:pPr marL="0" indent="0">
              <a:buFont typeface="Arial" panose="020B0604020202020204" pitchFamily="34" charset="0"/>
              <a:buNone/>
            </a:pPr>
            <a:r>
              <a:rPr lang="en-CA" b="0" dirty="0"/>
              <a:t>Psychiatry/Psychology: 18 appearances (15 listed above b/c </a:t>
            </a:r>
            <a:r>
              <a:rPr lang="en-CA" b="0" i="0" dirty="0"/>
              <a:t>3 were appointed by the court at the suggestion of the </a:t>
            </a:r>
            <a:r>
              <a:rPr lang="en-CA" b="0" i="1" dirty="0"/>
              <a:t>amicus curiae). </a:t>
            </a:r>
            <a:endParaRPr lang="en-CA" b="0" dirty="0"/>
          </a:p>
          <a:p>
            <a:pPr marL="0" indent="0">
              <a:buFont typeface="Arial" panose="020B0604020202020204" pitchFamily="34" charset="0"/>
              <a:buNone/>
            </a:pPr>
            <a:r>
              <a:rPr lang="en-CA" b="0" dirty="0"/>
              <a:t>Social Science: 12 appearances (1 was found inadmissible at a </a:t>
            </a:r>
            <a:r>
              <a:rPr lang="en-CA" b="0" dirty="0" err="1"/>
              <a:t>voir</a:t>
            </a:r>
            <a:r>
              <a:rPr lang="en-CA" b="0" dirty="0"/>
              <a:t> dire).  </a:t>
            </a:r>
          </a:p>
          <a:p>
            <a:pPr marL="0" indent="0">
              <a:buFont typeface="Arial" panose="020B0604020202020204" pitchFamily="34" charset="0"/>
              <a:buNone/>
            </a:pPr>
            <a:r>
              <a:rPr lang="en-CA" b="0" dirty="0"/>
              <a:t>Technical: 11 appearances</a:t>
            </a:r>
          </a:p>
          <a:p>
            <a:pPr marL="0" indent="0">
              <a:buFont typeface="Arial" panose="020B0604020202020204" pitchFamily="34" charset="0"/>
              <a:buNone/>
            </a:pPr>
            <a:endParaRPr lang="en-CA" b="0" dirty="0"/>
          </a:p>
          <a:p>
            <a:pPr marL="0" indent="0">
              <a:buFont typeface="Arial" panose="020B0604020202020204" pitchFamily="34" charset="0"/>
              <a:buNone/>
            </a:pPr>
            <a:r>
              <a:rPr lang="en-CA" b="1" dirty="0"/>
              <a:t>How does this compare to expert evidence more generally?</a:t>
            </a:r>
          </a:p>
          <a:p>
            <a:pPr marL="0" indent="0">
              <a:buFont typeface="Arial" panose="020B0604020202020204" pitchFamily="34" charset="0"/>
              <a:buNone/>
            </a:pPr>
            <a:endParaRPr lang="en-CA" b="1" dirty="0"/>
          </a:p>
          <a:p>
            <a:pPr marL="0" indent="0">
              <a:buFont typeface="Arial" panose="020B0604020202020204" pitchFamily="34" charset="0"/>
              <a:buNone/>
            </a:pPr>
            <a:r>
              <a:rPr lang="en-CA" b="0" dirty="0"/>
              <a:t>Few studies out there on frequency expert evidence in general (0 located on this topic in Canada):</a:t>
            </a:r>
          </a:p>
          <a:p>
            <a:pPr marL="0" indent="0">
              <a:buFont typeface="Arial" panose="020B0604020202020204" pitchFamily="34" charset="0"/>
              <a:buNone/>
            </a:pPr>
            <a:endParaRPr lang="en-CA" b="0" dirty="0"/>
          </a:p>
          <a:p>
            <a:pPr marL="0" indent="0">
              <a:buFont typeface="Arial" panose="020B0604020202020204" pitchFamily="34" charset="0"/>
              <a:buNone/>
            </a:pPr>
            <a:r>
              <a:rPr lang="en-CA" b="0" dirty="0"/>
              <a:t>A 1966 US study found that an expert witness was called in 30% of criminal trials by jury. They surveyed approximately 7000 trials (“The American Jury Trial”, </a:t>
            </a:r>
            <a:r>
              <a:rPr lang="en-CA" b="0" dirty="0" err="1"/>
              <a:t>Kalven</a:t>
            </a:r>
            <a:r>
              <a:rPr lang="en-CA" b="0" dirty="0"/>
              <a:t> &amp; Zeisel).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dirty="0"/>
              <a:t>A 1994 US study found that 61% of criminal cases involved expert witnesses. This was based on surveying judges in three US cities (source: </a:t>
            </a:r>
            <a:r>
              <a:rPr lang="en-CA" sz="1200" b="0" i="0" u="none" strike="noStrike" kern="1200" dirty="0">
                <a:solidFill>
                  <a:schemeClr val="tx1"/>
                </a:solidFill>
                <a:effectLst/>
                <a:latin typeface="+mn-lt"/>
                <a:ea typeface="+mn-ea"/>
                <a:cs typeface="+mn-cs"/>
              </a:rPr>
              <a:t>An Empirical Examination Of The Use Of Expert Witnesses In The Courts — Part Ii: A Three City </a:t>
            </a:r>
            <a:r>
              <a:rPr lang="en-CA" sz="1200" b="0" i="0" u="none" strike="noStrike" kern="1200" dirty="0" err="1">
                <a:solidFill>
                  <a:schemeClr val="tx1"/>
                </a:solidFill>
                <a:effectLst/>
                <a:latin typeface="+mn-lt"/>
                <a:ea typeface="+mn-ea"/>
                <a:cs typeface="+mn-cs"/>
              </a:rPr>
              <a:t>Study”,Shuman</a:t>
            </a:r>
            <a:r>
              <a:rPr lang="en-CA" sz="1200" b="0" i="0" u="none" strike="noStrike" kern="1200" dirty="0">
                <a:solidFill>
                  <a:schemeClr val="tx1"/>
                </a:solidFill>
                <a:effectLst/>
                <a:latin typeface="+mn-lt"/>
                <a:ea typeface="+mn-ea"/>
                <a:cs typeface="+mn-cs"/>
              </a:rPr>
              <a:t>). </a:t>
            </a:r>
            <a:endParaRPr lang="en-CA" b="0" dirty="0"/>
          </a:p>
          <a:p>
            <a:pPr marL="0" indent="0">
              <a:buFont typeface="Arial" panose="020B0604020202020204" pitchFamily="34" charset="0"/>
              <a:buNone/>
            </a:pPr>
            <a:r>
              <a:rPr lang="en-CA" b="0" dirty="0"/>
              <a:t>A 2010 US study found that psychologists and psychiatrists were the most frequent type of scientific or medical expert </a:t>
            </a:r>
            <a:r>
              <a:rPr lang="en-CA" b="0" u="sng" dirty="0"/>
              <a:t>across all dockets </a:t>
            </a:r>
            <a:r>
              <a:rPr lang="en-CA" b="0" dirty="0"/>
              <a:t>(29%)(source: “State Trial Judge Use of Court Appointed Experts”, </a:t>
            </a:r>
            <a:r>
              <a:rPr lang="en-CA" b="0" dirty="0" err="1"/>
              <a:t>Domitrovich</a:t>
            </a:r>
            <a:r>
              <a:rPr lang="en-CA" b="0" dirty="0"/>
              <a:t>). </a:t>
            </a:r>
          </a:p>
          <a:p>
            <a:pPr marL="0" indent="0">
              <a:buFont typeface="Arial" panose="020B0604020202020204" pitchFamily="34" charset="0"/>
              <a:buNone/>
            </a:pPr>
            <a:endParaRPr lang="en-CA" b="1" dirty="0"/>
          </a:p>
          <a:p>
            <a:r>
              <a:rPr lang="en-CA" b="1" dirty="0"/>
              <a:t>Is there an equality of arms issue?</a:t>
            </a:r>
          </a:p>
          <a:p>
            <a:endParaRPr lang="en-CA" b="0" dirty="0"/>
          </a:p>
          <a:p>
            <a:pPr marL="0" indent="0">
              <a:buFontTx/>
              <a:buNone/>
            </a:pPr>
            <a:r>
              <a:rPr lang="en-CA" dirty="0"/>
              <a:t>The defence called </a:t>
            </a:r>
            <a:r>
              <a:rPr lang="en-CA" u="none" dirty="0"/>
              <a:t>more</a:t>
            </a:r>
            <a:r>
              <a:rPr lang="en-CA" dirty="0"/>
              <a:t> experts overall (22 for the defence vs 15 for the Crown).</a:t>
            </a:r>
          </a:p>
          <a:p>
            <a:pPr marL="0" indent="0">
              <a:buFontTx/>
              <a:buNone/>
            </a:pPr>
            <a:endParaRPr lang="en-CA" dirty="0"/>
          </a:p>
          <a:p>
            <a:pPr marL="0" indent="0">
              <a:buFontTx/>
              <a:buNone/>
            </a:pPr>
            <a:r>
              <a:rPr lang="en-CA" dirty="0"/>
              <a:t>BUT: the Crown called more at trial (10 vs 6). Moreover, the Crown called more social science experts (7 vs 4). </a:t>
            </a:r>
          </a:p>
          <a:p>
            <a:pPr marL="0" indent="0">
              <a:buFontTx/>
              <a:buNone/>
            </a:pPr>
            <a:endParaRPr lang="en-CA" dirty="0"/>
          </a:p>
          <a:p>
            <a:pPr marL="0" indent="0">
              <a:buFontTx/>
              <a:buNone/>
            </a:pPr>
            <a:r>
              <a:rPr lang="en-CA" dirty="0"/>
              <a:t>The defence count at trial is also artificially high – it includes an expert at an entrapment application and one whose evidence was deemed inadmissible for lacking probative value (Dr. Barbara Perry in </a:t>
            </a:r>
            <a:r>
              <a:rPr lang="en-CA" i="1" dirty="0" err="1"/>
              <a:t>Hersi</a:t>
            </a:r>
            <a:r>
              <a:rPr lang="en-CA" i="1" dirty="0"/>
              <a:t>). </a:t>
            </a:r>
            <a:endParaRPr lang="en-CA" dirty="0"/>
          </a:p>
          <a:p>
            <a:pPr marL="171450" indent="-171450">
              <a:buFontTx/>
              <a:buChar char="-"/>
            </a:pPr>
            <a:endParaRPr lang="en-CA" dirty="0"/>
          </a:p>
          <a:p>
            <a:pPr marL="0" indent="0">
              <a:buFontTx/>
              <a:buNone/>
            </a:pPr>
            <a:r>
              <a:rPr lang="en-CA" b="1" dirty="0"/>
              <a:t>How many were court appointed?</a:t>
            </a:r>
          </a:p>
          <a:p>
            <a:pPr marL="0" indent="0">
              <a:buFontTx/>
              <a:buNone/>
            </a:pPr>
            <a:endParaRPr lang="en-CA" b="1" dirty="0"/>
          </a:p>
          <a:p>
            <a:r>
              <a:rPr lang="en-CA" sz="1200" b="0" i="0" u="none" strike="noStrike" kern="1200" dirty="0">
                <a:solidFill>
                  <a:schemeClr val="tx1"/>
                </a:solidFill>
                <a:effectLst/>
                <a:latin typeface="+mn-lt"/>
                <a:ea typeface="+mn-ea"/>
                <a:cs typeface="+mn-cs"/>
              </a:rPr>
              <a:t>3 were clearly appointed at the behest of the court (the psychiatrists for </a:t>
            </a:r>
            <a:r>
              <a:rPr lang="en-CA" sz="1200" b="0" i="0" u="none" strike="noStrike" kern="1200" dirty="0" err="1">
                <a:solidFill>
                  <a:schemeClr val="tx1"/>
                </a:solidFill>
                <a:effectLst/>
                <a:latin typeface="+mn-lt"/>
                <a:ea typeface="+mn-ea"/>
                <a:cs typeface="+mn-cs"/>
              </a:rPr>
              <a:t>Chiheb</a:t>
            </a:r>
            <a:r>
              <a:rPr lang="en-CA" sz="1200" b="0" i="0" u="none" strike="noStrike" kern="1200" dirty="0">
                <a:solidFill>
                  <a:schemeClr val="tx1"/>
                </a:solidFill>
                <a:effectLst/>
                <a:latin typeface="+mn-lt"/>
                <a:ea typeface="+mn-ea"/>
                <a:cs typeface="+mn-cs"/>
              </a:rPr>
              <a:t> </a:t>
            </a:r>
            <a:r>
              <a:rPr lang="en-CA" sz="1200" b="0" i="0" u="none" strike="noStrike" kern="1200" dirty="0" err="1">
                <a:solidFill>
                  <a:schemeClr val="tx1"/>
                </a:solidFill>
                <a:effectLst/>
                <a:latin typeface="+mn-lt"/>
                <a:ea typeface="+mn-ea"/>
                <a:cs typeface="+mn-cs"/>
              </a:rPr>
              <a:t>Essaghaier</a:t>
            </a:r>
            <a:r>
              <a:rPr lang="en-CA" sz="1200" b="0" i="0" u="none" strike="noStrike" kern="1200" dirty="0">
                <a:solidFill>
                  <a:schemeClr val="tx1"/>
                </a:solidFill>
                <a:effectLst/>
                <a:latin typeface="+mn-lt"/>
                <a:ea typeface="+mn-ea"/>
                <a:cs typeface="+mn-cs"/>
              </a:rPr>
              <a:t> at sentencing, amicus suggested it; psychiatrist for Rehab </a:t>
            </a:r>
            <a:r>
              <a:rPr lang="en-CA" sz="1200" b="0" i="0" u="none" strike="noStrike" kern="1200" dirty="0" err="1">
                <a:solidFill>
                  <a:schemeClr val="tx1"/>
                </a:solidFill>
                <a:effectLst/>
                <a:latin typeface="+mn-lt"/>
                <a:ea typeface="+mn-ea"/>
                <a:cs typeface="+mn-cs"/>
              </a:rPr>
              <a:t>Dughmosh</a:t>
            </a:r>
            <a:r>
              <a:rPr lang="en-CA" sz="1200" b="0" i="0" u="none" strike="noStrike" kern="1200" dirty="0">
                <a:solidFill>
                  <a:schemeClr val="tx1"/>
                </a:solidFill>
                <a:effectLst/>
                <a:latin typeface="+mn-lt"/>
                <a:ea typeface="+mn-ea"/>
                <a:cs typeface="+mn-cs"/>
              </a:rPr>
              <a:t>). Excluded from the defence count above under sentencing.</a:t>
            </a:r>
          </a:p>
          <a:p>
            <a:endParaRPr lang="en-CA" sz="1200" b="0" i="0" u="none" strike="noStrike" kern="1200" dirty="0">
              <a:solidFill>
                <a:schemeClr val="tx1"/>
              </a:solidFill>
              <a:effectLst/>
              <a:latin typeface="+mn-lt"/>
              <a:ea typeface="+mn-ea"/>
              <a:cs typeface="+mn-cs"/>
            </a:endParaRPr>
          </a:p>
          <a:p>
            <a:r>
              <a:rPr lang="en-CA" sz="1200" b="0" i="0" u="none" strike="noStrike" kern="1200" dirty="0">
                <a:solidFill>
                  <a:schemeClr val="tx1"/>
                </a:solidFill>
                <a:effectLst/>
                <a:latin typeface="+mn-lt"/>
                <a:ea typeface="+mn-ea"/>
                <a:cs typeface="+mn-cs"/>
              </a:rPr>
              <a:t>3  may have been court-appointed but it was ambiguous (the psychiatrist in </a:t>
            </a:r>
            <a:r>
              <a:rPr lang="en-CA" sz="1200" b="0" i="0" u="none" strike="noStrike" kern="1200" dirty="0" err="1">
                <a:solidFill>
                  <a:schemeClr val="tx1"/>
                </a:solidFill>
                <a:effectLst/>
                <a:latin typeface="+mn-lt"/>
                <a:ea typeface="+mn-ea"/>
                <a:cs typeface="+mn-cs"/>
              </a:rPr>
              <a:t>Abdelaheem</a:t>
            </a:r>
            <a:r>
              <a:rPr lang="en-CA" sz="1200" b="0" i="0" u="none" strike="noStrike" kern="1200" dirty="0">
                <a:solidFill>
                  <a:schemeClr val="tx1"/>
                </a:solidFill>
                <a:effectLst/>
                <a:latin typeface="+mn-lt"/>
                <a:ea typeface="+mn-ea"/>
                <a:cs typeface="+mn-cs"/>
              </a:rPr>
              <a:t> and the psychiatrists at the bail hearing in the Alberta Youth case. See 2015 ABQB 712). Since they were </a:t>
            </a:r>
            <a:r>
              <a:rPr lang="en-CA" sz="1200" b="0" i="0" u="none" strike="noStrike" kern="1200" dirty="0" err="1">
                <a:solidFill>
                  <a:schemeClr val="tx1"/>
                </a:solidFill>
                <a:effectLst/>
                <a:latin typeface="+mn-lt"/>
                <a:ea typeface="+mn-ea"/>
                <a:cs typeface="+mn-cs"/>
              </a:rPr>
              <a:t>ambiguous,placed</a:t>
            </a:r>
            <a:r>
              <a:rPr lang="en-CA" sz="1200" b="0" i="0" u="none" strike="noStrike" kern="1200" dirty="0">
                <a:solidFill>
                  <a:schemeClr val="tx1"/>
                </a:solidFill>
                <a:effectLst/>
                <a:latin typeface="+mn-lt"/>
                <a:ea typeface="+mn-ea"/>
                <a:cs typeface="+mn-cs"/>
              </a:rPr>
              <a:t> with the defence.</a:t>
            </a:r>
          </a:p>
          <a:p>
            <a:pPr marL="0" indent="0">
              <a:buFontTx/>
              <a:buNone/>
            </a:pPr>
            <a:endParaRPr lang="en-CA" b="1" dirty="0"/>
          </a:p>
        </p:txBody>
      </p:sp>
      <p:sp>
        <p:nvSpPr>
          <p:cNvPr id="4" name="Slide Number Placeholder 3"/>
          <p:cNvSpPr>
            <a:spLocks noGrp="1"/>
          </p:cNvSpPr>
          <p:nvPr>
            <p:ph type="sldNum" sz="quarter" idx="10"/>
          </p:nvPr>
        </p:nvSpPr>
        <p:spPr/>
        <p:txBody>
          <a:bodyPr/>
          <a:lstStyle/>
          <a:p>
            <a:fld id="{41629330-82FF-2248-9080-462B600DB4AC}" type="slidenum">
              <a:rPr lang="en-CA" smtClean="0"/>
              <a:t>7</a:t>
            </a:fld>
            <a:endParaRPr lang="en-CA"/>
          </a:p>
        </p:txBody>
      </p:sp>
    </p:spTree>
    <p:extLst>
      <p:ext uri="{BB962C8B-B14F-4D97-AF65-F5344CB8AC3E}">
        <p14:creationId xmlns:p14="http://schemas.microsoft.com/office/powerpoint/2010/main" val="120622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CA" b="0" i="1" dirty="0"/>
              <a:t>Unknown treatment</a:t>
            </a:r>
            <a:r>
              <a:rPr lang="en-CA" b="0" i="0" dirty="0"/>
              <a:t> – The treatment of experts in 9 appearances is unknow either because the judge mentioned the expert without comment or because there are no reported decisions assessing the expert’s evidence are available.</a:t>
            </a:r>
          </a:p>
          <a:p>
            <a:pPr marL="0" lvl="0" indent="0">
              <a:buFontTx/>
              <a:buNone/>
            </a:pPr>
            <a:endParaRPr lang="en-CA" b="0" i="0" dirty="0"/>
          </a:p>
          <a:p>
            <a:pPr marL="0" lvl="0" indent="0">
              <a:buFontTx/>
              <a:buNone/>
            </a:pPr>
            <a:r>
              <a:rPr lang="en-CA" b="0" i="1" dirty="0"/>
              <a:t>Treatment of 2 court-appointed experts in Esseghaier is excluded (</a:t>
            </a:r>
            <a:r>
              <a:rPr lang="en-CA" b="0" i="0" dirty="0"/>
              <a:t>Dr. Philip Klassen, Dr. Lisa Ramshaw).</a:t>
            </a:r>
            <a:endParaRPr lang="en-CA" b="0" i="1" dirty="0"/>
          </a:p>
          <a:p>
            <a:pPr marL="0" lvl="0" indent="0">
              <a:buFontTx/>
              <a:buNone/>
            </a:pPr>
            <a:endParaRPr lang="en-CA" b="1" dirty="0"/>
          </a:p>
          <a:p>
            <a:pPr marL="0" lvl="0" indent="0">
              <a:buFontTx/>
              <a:buNone/>
            </a:pPr>
            <a:r>
              <a:rPr lang="en-CA" b="1" dirty="0"/>
              <a:t>NOTE ON CLASSIFICATION:</a:t>
            </a:r>
          </a:p>
          <a:p>
            <a:pPr marL="0" lvl="0" indent="0">
              <a:buFontTx/>
              <a:buNone/>
            </a:pPr>
            <a:endParaRPr lang="en-CA" b="1" dirty="0"/>
          </a:p>
          <a:p>
            <a:pPr marL="0" lvl="0" indent="0">
              <a:buFontTx/>
              <a:buNone/>
            </a:pPr>
            <a:r>
              <a:rPr lang="en-CA" b="0" dirty="0"/>
              <a:t>Positive </a:t>
            </a:r>
            <a:r>
              <a:rPr lang="en-CA" b="0" dirty="0">
                <a:sym typeface="Wingdings" pitchFamily="2" charset="2"/>
              </a:rPr>
              <a:t> </a:t>
            </a:r>
            <a:r>
              <a:rPr lang="en-CA" b="0" dirty="0"/>
              <a:t>the judge expressly praised the expert or the judge expressly adopted the opinion of the expert AND the judge made no negative comments</a:t>
            </a:r>
          </a:p>
          <a:p>
            <a:pPr marL="0" lvl="0" indent="0">
              <a:buFontTx/>
              <a:buNone/>
            </a:pPr>
            <a:endParaRPr lang="en-CA" b="0" dirty="0"/>
          </a:p>
          <a:p>
            <a:pPr marL="0" lvl="0" indent="0">
              <a:buFontTx/>
              <a:buNone/>
            </a:pPr>
            <a:r>
              <a:rPr lang="en-CA" b="0" dirty="0"/>
              <a:t>Negative </a:t>
            </a:r>
            <a:r>
              <a:rPr lang="en-CA" b="0" dirty="0">
                <a:sym typeface="Wingdings" pitchFamily="2" charset="2"/>
              </a:rPr>
              <a:t> the </a:t>
            </a:r>
            <a:r>
              <a:rPr lang="en-CA" b="0" dirty="0"/>
              <a:t>judge expressly criticized the expert or the judge expressly rejected the opinion of the expert AND the judge made no positive comments</a:t>
            </a:r>
          </a:p>
          <a:p>
            <a:pPr marL="0" lvl="0" indent="0">
              <a:buFontTx/>
              <a:buNone/>
            </a:pPr>
            <a:endParaRPr lang="en-CA" b="0" dirty="0"/>
          </a:p>
          <a:p>
            <a:pPr marL="0" lvl="0" indent="0">
              <a:buFontTx/>
              <a:buNone/>
            </a:pPr>
            <a:r>
              <a:rPr lang="en-CA" b="0" dirty="0"/>
              <a:t>Mixed </a:t>
            </a:r>
            <a:r>
              <a:rPr lang="en-CA" b="0" dirty="0">
                <a:sym typeface="Wingdings" pitchFamily="2" charset="2"/>
              </a:rPr>
              <a:t> the judge made positive and negative comments</a:t>
            </a:r>
            <a:endParaRPr lang="en-CA" b="0" dirty="0"/>
          </a:p>
          <a:p>
            <a:pPr marL="0" lvl="0" indent="0">
              <a:buFontTx/>
              <a:buNone/>
            </a:pPr>
            <a:endParaRPr lang="en-CA" b="1" dirty="0"/>
          </a:p>
          <a:p>
            <a:pPr marL="0" lvl="0" indent="0">
              <a:buFontTx/>
              <a:buNone/>
            </a:pPr>
            <a:r>
              <a:rPr lang="en-CA" b="1" dirty="0"/>
              <a:t>NOTE ON DATA:</a:t>
            </a:r>
          </a:p>
          <a:p>
            <a:pPr marL="0" lvl="0" indent="0">
              <a:buFontTx/>
              <a:buNone/>
            </a:pPr>
            <a:endParaRPr lang="en-CA" b="1" dirty="0"/>
          </a:p>
          <a:p>
            <a:pPr marL="0" lvl="0" indent="0">
              <a:buFontTx/>
              <a:buNone/>
            </a:pPr>
            <a:r>
              <a:rPr lang="en-CA" b="0" dirty="0"/>
              <a:t>Experts in jury trials excluded unless judge deemed them inadmissible</a:t>
            </a:r>
          </a:p>
          <a:p>
            <a:pPr marL="0" lvl="0" indent="0">
              <a:buFontTx/>
              <a:buNone/>
            </a:pPr>
            <a:r>
              <a:rPr lang="en-CA" b="0" dirty="0"/>
              <a:t>For several experts, no reported decision indicating their treatment </a:t>
            </a:r>
          </a:p>
          <a:p>
            <a:pPr marL="0" lvl="0" indent="0">
              <a:buFontTx/>
              <a:buNone/>
            </a:pPr>
            <a:endParaRPr lang="en-CA" b="1" dirty="0"/>
          </a:p>
          <a:p>
            <a:pPr marL="0" lvl="0" indent="0">
              <a:buFontTx/>
              <a:buNone/>
            </a:pPr>
            <a:r>
              <a:rPr lang="en-CA" b="1" dirty="0"/>
              <a:t>Technical experts</a:t>
            </a:r>
          </a:p>
          <a:p>
            <a:pPr marL="0" lvl="0" indent="0">
              <a:buFontTx/>
              <a:buNone/>
            </a:pPr>
            <a:endParaRPr lang="en-CA" dirty="0"/>
          </a:p>
          <a:p>
            <a:pPr marL="0" lvl="0" indent="0">
              <a:buFontTx/>
              <a:buNone/>
            </a:pPr>
            <a:r>
              <a:rPr lang="en-CA" dirty="0"/>
              <a:t>Typical to see neutral/positive treatment of technical experts.</a:t>
            </a:r>
          </a:p>
          <a:p>
            <a:pPr marL="0" lvl="0" indent="0">
              <a:buFontTx/>
              <a:buNone/>
            </a:pPr>
            <a:endParaRPr lang="en-CA" dirty="0"/>
          </a:p>
          <a:p>
            <a:pPr marL="0" lvl="0" indent="0">
              <a:buFontTx/>
              <a:buNone/>
            </a:pPr>
            <a:r>
              <a:rPr lang="en-CA" dirty="0"/>
              <a:t>Single negative expert is from </a:t>
            </a:r>
            <a:r>
              <a:rPr lang="en-CA" i="1" dirty="0" err="1"/>
              <a:t>Hamdan</a:t>
            </a:r>
            <a:r>
              <a:rPr lang="en-CA" i="1" dirty="0"/>
              <a:t> </a:t>
            </a:r>
            <a:r>
              <a:rPr lang="en-CA" i="0" dirty="0"/>
              <a:t>(RCMP digital forensics expert). </a:t>
            </a:r>
            <a:endParaRPr lang="en-CA" dirty="0"/>
          </a:p>
          <a:p>
            <a:pPr marL="0" lvl="0" indent="0">
              <a:buFontTx/>
              <a:buNone/>
            </a:pPr>
            <a:endParaRPr lang="en-CA" dirty="0"/>
          </a:p>
          <a:p>
            <a:pPr marL="0" lvl="0" indent="0">
              <a:buFontTx/>
              <a:buNone/>
            </a:pPr>
            <a:r>
              <a:rPr lang="en-CA" b="1" dirty="0"/>
              <a:t>Psychiatrists/Psychologists</a:t>
            </a:r>
          </a:p>
          <a:p>
            <a:pPr marL="0" lvl="0" indent="0">
              <a:buFontTx/>
              <a:buNone/>
            </a:pPr>
            <a:endParaRPr lang="en-CA" dirty="0"/>
          </a:p>
          <a:p>
            <a:pPr marL="0" lvl="0" indent="0">
              <a:buFontTx/>
              <a:buNone/>
            </a:pPr>
            <a:r>
              <a:rPr lang="en-CA" dirty="0"/>
              <a:t>Typical to see psychiatrist reports receive criticism at sentencing stage</a:t>
            </a:r>
          </a:p>
          <a:p>
            <a:pPr marL="0" lvl="0" indent="0">
              <a:buFontTx/>
              <a:buNone/>
            </a:pPr>
            <a:endParaRPr lang="en-CA" dirty="0"/>
          </a:p>
          <a:p>
            <a:pPr marL="0" lvl="0" indent="0">
              <a:buFontTx/>
              <a:buNone/>
            </a:pPr>
            <a:r>
              <a:rPr lang="en-CA" dirty="0"/>
              <a:t>But judges extra cautious with psych reports in terrorism trials </a:t>
            </a:r>
            <a:r>
              <a:rPr lang="en-CA" dirty="0">
                <a:sym typeface="Wingdings" pitchFamily="2" charset="2"/>
              </a:rPr>
              <a:t> b/c risk assessment for terrorists is a developing area. For example in </a:t>
            </a:r>
            <a:r>
              <a:rPr lang="en-CA" i="1" dirty="0">
                <a:sym typeface="Wingdings" pitchFamily="2" charset="2"/>
              </a:rPr>
              <a:t>Chand:</a:t>
            </a:r>
            <a:endParaRPr lang="en-CA" dirty="0">
              <a:sym typeface="Wingdings" pitchFamily="2" charset="2"/>
            </a:endParaRPr>
          </a:p>
          <a:p>
            <a:pPr marL="0" lvl="0" indent="0">
              <a:buFontTx/>
              <a:buNone/>
            </a:pPr>
            <a:endParaRPr lang="en-CA" dirty="0">
              <a:sym typeface="Wingdings" pitchFamily="2" charset="2"/>
            </a:endParaRPr>
          </a:p>
          <a:p>
            <a:pPr marL="171450" lvl="0" indent="-171450">
              <a:buFont typeface="Arial" panose="020B0604020202020204" pitchFamily="34" charset="0"/>
              <a:buChar char="•"/>
            </a:pPr>
            <a:r>
              <a:rPr lang="en-CA" dirty="0">
                <a:sym typeface="Wingdings" pitchFamily="2" charset="2"/>
              </a:rPr>
              <a:t>“</a:t>
            </a:r>
            <a:r>
              <a:rPr lang="en-CA" sz="1200" kern="1200" dirty="0">
                <a:solidFill>
                  <a:schemeClr val="tx1"/>
                </a:solidFill>
                <a:effectLst/>
                <a:latin typeface="+mn-lt"/>
                <a:ea typeface="+mn-ea"/>
                <a:cs typeface="+mn-cs"/>
              </a:rPr>
              <a:t>When it comes to predicting whether Mr. Chand is likely to [reoffend], I am not prepared to give Dr. </a:t>
            </a:r>
            <a:r>
              <a:rPr lang="en-CA" sz="1200" kern="1200" dirty="0" err="1">
                <a:solidFill>
                  <a:schemeClr val="tx1"/>
                </a:solidFill>
                <a:effectLst/>
                <a:latin typeface="+mn-lt"/>
                <a:ea typeface="+mn-ea"/>
                <a:cs typeface="+mn-cs"/>
              </a:rPr>
              <a:t>Gojer's</a:t>
            </a:r>
            <a:r>
              <a:rPr lang="en-CA" sz="1200" kern="1200" dirty="0">
                <a:solidFill>
                  <a:schemeClr val="tx1"/>
                </a:solidFill>
                <a:effectLst/>
                <a:latin typeface="+mn-lt"/>
                <a:ea typeface="+mn-ea"/>
                <a:cs typeface="+mn-cs"/>
              </a:rPr>
              <a:t> evidence much weight. </a:t>
            </a:r>
            <a:r>
              <a:rPr lang="en-CA" sz="1200" u="sng" kern="1200" dirty="0">
                <a:solidFill>
                  <a:schemeClr val="tx1"/>
                </a:solidFill>
                <a:effectLst/>
                <a:latin typeface="+mn-lt"/>
                <a:ea typeface="+mn-ea"/>
                <a:cs typeface="+mn-cs"/>
              </a:rPr>
              <a:t>This is not a criticism of Dr. </a:t>
            </a:r>
            <a:r>
              <a:rPr lang="en-CA" sz="1200" u="sng" kern="1200" dirty="0" err="1">
                <a:solidFill>
                  <a:schemeClr val="tx1"/>
                </a:solidFill>
                <a:effectLst/>
                <a:latin typeface="+mn-lt"/>
                <a:ea typeface="+mn-ea"/>
                <a:cs typeface="+mn-cs"/>
              </a:rPr>
              <a:t>Gojer</a:t>
            </a:r>
            <a:r>
              <a:rPr lang="en-CA" sz="1200" u="sng" kern="1200" dirty="0">
                <a:solidFill>
                  <a:schemeClr val="tx1"/>
                </a:solidFill>
                <a:effectLst/>
                <a:latin typeface="+mn-lt"/>
                <a:ea typeface="+mn-ea"/>
                <a:cs typeface="+mn-cs"/>
              </a:rPr>
              <a:t> but recognition of the fact that,</a:t>
            </a:r>
            <a:r>
              <a:rPr lang="en-CA" sz="1200" u="none" kern="1200" dirty="0">
                <a:solidFill>
                  <a:schemeClr val="tx1"/>
                </a:solidFill>
                <a:effectLst/>
                <a:latin typeface="+mn-lt"/>
                <a:ea typeface="+mn-ea"/>
                <a:cs typeface="+mn-cs"/>
              </a:rPr>
              <a:t> </a:t>
            </a:r>
            <a:r>
              <a:rPr lang="en-CA" sz="1200" u="sng" kern="1200" dirty="0">
                <a:solidFill>
                  <a:schemeClr val="tx1"/>
                </a:solidFill>
                <a:effectLst/>
                <a:latin typeface="+mn-lt"/>
                <a:ea typeface="+mn-ea"/>
                <a:cs typeface="+mn-cs"/>
              </a:rPr>
              <a:t>at the moment, forensic psychiatry and psychology have little to offer in this area</a:t>
            </a:r>
            <a:r>
              <a:rPr lang="en-CA" sz="1200" kern="1200" dirty="0">
                <a:solidFill>
                  <a:schemeClr val="tx1"/>
                </a:solidFill>
                <a:effectLst/>
                <a:latin typeface="+mn-lt"/>
                <a:ea typeface="+mn-ea"/>
                <a:cs typeface="+mn-cs"/>
              </a:rPr>
              <a:t>.”</a:t>
            </a:r>
          </a:p>
          <a:p>
            <a:pPr marL="0" lvl="0" indent="0">
              <a:buFontTx/>
              <a:buNone/>
            </a:pPr>
            <a:endParaRPr lang="en-CA" dirty="0">
              <a:sym typeface="Wingdings" pitchFamily="2" charset="2"/>
            </a:endParaRPr>
          </a:p>
          <a:p>
            <a:pPr marL="0" lvl="0" indent="0">
              <a:buFontTx/>
              <a:buNone/>
            </a:pPr>
            <a:r>
              <a:rPr lang="en-CA" dirty="0">
                <a:sym typeface="Wingdings" pitchFamily="2" charset="2"/>
              </a:rPr>
              <a:t>Also, sentencing framework downplays rehabilitation so psych reports will probably count for less. See </a:t>
            </a:r>
            <a:r>
              <a:rPr lang="en-CA" i="1" dirty="0">
                <a:sym typeface="Wingdings" pitchFamily="2" charset="2"/>
              </a:rPr>
              <a:t>Gaya </a:t>
            </a:r>
            <a:r>
              <a:rPr lang="en-CA" i="0" dirty="0">
                <a:sym typeface="Wingdings" pitchFamily="2" charset="2"/>
              </a:rPr>
              <a:t>and </a:t>
            </a:r>
            <a:r>
              <a:rPr lang="en-CA" i="1" dirty="0">
                <a:sym typeface="Wingdings" pitchFamily="2" charset="2"/>
              </a:rPr>
              <a:t>Khalid</a:t>
            </a:r>
            <a:r>
              <a:rPr lang="en-CA" i="0" dirty="0">
                <a:sym typeface="Wingdings" pitchFamily="2" charset="2"/>
              </a:rPr>
              <a:t>:</a:t>
            </a:r>
          </a:p>
          <a:p>
            <a:pPr marL="0" lvl="0" indent="0">
              <a:buFontTx/>
              <a:buNone/>
            </a:pPr>
            <a:endParaRPr lang="en-CA" i="0" dirty="0">
              <a:sym typeface="Wingdings" pitchFamily="2" charset="2"/>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Psych report found Khalid was well-supported in the community and would benefit from that support on release. Gaya’s psych </a:t>
            </a:r>
            <a:r>
              <a:rPr lang="en-US" sz="1200" kern="1200" dirty="0">
                <a:solidFill>
                  <a:schemeClr val="tx1"/>
                </a:solidFill>
                <a:effectLst/>
                <a:latin typeface="+mn-lt"/>
                <a:ea typeface="+mn-ea"/>
                <a:cs typeface="+mn-cs"/>
              </a:rPr>
              <a:t>report was similar in type and finding.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i="0" kern="1200" dirty="0">
                <a:solidFill>
                  <a:schemeClr val="tx1"/>
                </a:solidFill>
                <a:effectLst/>
                <a:latin typeface="+mn-lt"/>
                <a:ea typeface="+mn-ea"/>
                <a:cs typeface="+mn-cs"/>
                <a:sym typeface="Wingdings" pitchFamily="2" charset="2"/>
              </a:rPr>
              <a:t>But trial judge in both cases moved on to emphasize the seriousness of the offence.</a:t>
            </a:r>
          </a:p>
          <a:p>
            <a:pPr marL="171450" indent="-171450">
              <a:buFont typeface="Arial" panose="020B0604020202020204" pitchFamily="34" charset="0"/>
              <a:buChar char="•"/>
            </a:pPr>
            <a:endParaRPr lang="en-US" sz="1200" i="0" kern="1200" dirty="0">
              <a:solidFill>
                <a:schemeClr val="tx1"/>
              </a:solidFill>
              <a:effectLst/>
              <a:latin typeface="+mn-lt"/>
              <a:ea typeface="+mn-ea"/>
              <a:cs typeface="+mn-cs"/>
              <a:sym typeface="Wingdings" pitchFamily="2" charset="2"/>
            </a:endParaRPr>
          </a:p>
          <a:p>
            <a:pPr marL="171450" indent="-171450">
              <a:buFont typeface="Arial" panose="020B0604020202020204" pitchFamily="34" charset="0"/>
              <a:buChar char="•"/>
            </a:pPr>
            <a:r>
              <a:rPr lang="en-US" sz="1200" i="0" kern="1200" dirty="0">
                <a:solidFill>
                  <a:schemeClr val="tx1"/>
                </a:solidFill>
                <a:effectLst/>
                <a:latin typeface="+mn-lt"/>
                <a:ea typeface="+mn-ea"/>
                <a:cs typeface="+mn-cs"/>
                <a:sym typeface="Wingdings" pitchFamily="2" charset="2"/>
              </a:rPr>
              <a:t>On appeal, ONCA found that trial judge hadn’t taken the offence seriously enough and a more punitive approach was needed.</a:t>
            </a:r>
          </a:p>
          <a:p>
            <a:pPr marL="171450" indent="-171450">
              <a:buFont typeface="Arial" panose="020B0604020202020204" pitchFamily="34" charset="0"/>
              <a:buChar char="•"/>
            </a:pPr>
            <a:endParaRPr lang="en-US" sz="1200" i="0" kern="1200" dirty="0">
              <a:solidFill>
                <a:schemeClr val="tx1"/>
              </a:solidFill>
              <a:effectLst/>
              <a:latin typeface="+mn-lt"/>
              <a:ea typeface="+mn-ea"/>
              <a:cs typeface="+mn-cs"/>
              <a:sym typeface="Wingdings" pitchFamily="2" charset="2"/>
            </a:endParaRPr>
          </a:p>
          <a:p>
            <a:pPr marL="171450" indent="-171450">
              <a:buFont typeface="Arial" panose="020B0604020202020204" pitchFamily="34" charset="0"/>
              <a:buChar char="•"/>
            </a:pPr>
            <a:r>
              <a:rPr lang="en-US" sz="1200" i="0" kern="1200" dirty="0">
                <a:solidFill>
                  <a:schemeClr val="tx1"/>
                </a:solidFill>
                <a:effectLst/>
                <a:latin typeface="+mn-lt"/>
                <a:ea typeface="+mn-ea"/>
                <a:cs typeface="+mn-cs"/>
                <a:sym typeface="Wingdings" pitchFamily="2" charset="2"/>
              </a:rPr>
              <a:t>(Gaya got 18 years, Khalid got 20 years).</a:t>
            </a:r>
            <a:endParaRPr lang="en-CA" i="0" dirty="0">
              <a:sym typeface="Wingdings" pitchFamily="2" charset="2"/>
            </a:endParaRPr>
          </a:p>
          <a:p>
            <a:pPr marL="0" lvl="0" indent="0">
              <a:buFontTx/>
              <a:buNone/>
            </a:pPr>
            <a:endParaRPr lang="en-CA" dirty="0">
              <a:sym typeface="Wingdings" pitchFamily="2" charset="2"/>
            </a:endParaRPr>
          </a:p>
          <a:p>
            <a:pPr marL="0" lvl="0" indent="0">
              <a:buFont typeface="Arial" panose="020B0604020202020204" pitchFamily="34" charset="0"/>
              <a:buNone/>
            </a:pPr>
            <a:r>
              <a:rPr lang="en-CA" b="1" dirty="0">
                <a:sym typeface="Wingdings" pitchFamily="2" charset="2"/>
              </a:rPr>
              <a:t>Social Science Experts</a:t>
            </a:r>
          </a:p>
          <a:p>
            <a:pPr marL="0" lvl="0" indent="0">
              <a:buFont typeface="Arial" panose="020B0604020202020204" pitchFamily="34" charset="0"/>
              <a:buNone/>
            </a:pPr>
            <a:endParaRPr lang="en-CA" b="0" dirty="0">
              <a:sym typeface="Wingdings" pitchFamily="2" charset="2"/>
            </a:endParaRPr>
          </a:p>
          <a:p>
            <a:pPr marL="171450" lvl="0" indent="-171450">
              <a:buFont typeface="Arial" panose="020B0604020202020204" pitchFamily="34" charset="0"/>
              <a:buChar char="•"/>
            </a:pPr>
            <a:r>
              <a:rPr lang="en-CA" b="0" dirty="0">
                <a:sym typeface="Wingdings" pitchFamily="2" charset="2"/>
              </a:rPr>
              <a:t>In </a:t>
            </a:r>
            <a:r>
              <a:rPr lang="en-CA" b="0" i="1" dirty="0" err="1">
                <a:sym typeface="Wingdings" pitchFamily="2" charset="2"/>
              </a:rPr>
              <a:t>Hersi</a:t>
            </a:r>
            <a:r>
              <a:rPr lang="en-CA" b="0" i="1" dirty="0">
                <a:sym typeface="Wingdings" pitchFamily="2" charset="2"/>
              </a:rPr>
              <a:t>, </a:t>
            </a:r>
            <a:r>
              <a:rPr lang="en-CA" b="0" i="0" dirty="0">
                <a:sym typeface="Wingdings" pitchFamily="2" charset="2"/>
              </a:rPr>
              <a:t>the trial judge found that the defence and Crown expert agreed on the substantial points (raises question why </a:t>
            </a:r>
            <a:r>
              <a:rPr lang="en-CA" b="0" i="0" dirty="0" err="1">
                <a:sym typeface="Wingdings" pitchFamily="2" charset="2"/>
              </a:rPr>
              <a:t>Slansky</a:t>
            </a:r>
            <a:r>
              <a:rPr lang="en-CA" b="0" i="0" dirty="0">
                <a:sym typeface="Wingdings" pitchFamily="2" charset="2"/>
              </a:rPr>
              <a:t> brought an expert for </a:t>
            </a:r>
            <a:r>
              <a:rPr lang="en-CA" b="0" i="0" dirty="0" err="1">
                <a:sym typeface="Wingdings" pitchFamily="2" charset="2"/>
              </a:rPr>
              <a:t>Hersi</a:t>
            </a:r>
            <a:r>
              <a:rPr lang="en-CA" b="0" i="0" dirty="0">
                <a:sym typeface="Wingdings" pitchFamily="2" charset="2"/>
              </a:rPr>
              <a:t>).</a:t>
            </a:r>
          </a:p>
          <a:p>
            <a:pPr marL="171450" lvl="0" indent="-171450">
              <a:buFont typeface="Arial" panose="020B0604020202020204" pitchFamily="34" charset="0"/>
              <a:buChar char="•"/>
            </a:pPr>
            <a:endParaRPr lang="en-CA" b="0" i="0" dirty="0">
              <a:sym typeface="Wingdings" pitchFamily="2" charset="2"/>
            </a:endParaRPr>
          </a:p>
          <a:p>
            <a:pPr marL="171450" lvl="0" indent="-171450">
              <a:buFont typeface="Arial" panose="020B0604020202020204" pitchFamily="34" charset="0"/>
              <a:buChar char="•"/>
            </a:pPr>
            <a:r>
              <a:rPr lang="en-CA" b="0" i="0" dirty="0">
                <a:sym typeface="Wingdings" pitchFamily="2" charset="2"/>
              </a:rPr>
              <a:t>Negative social science expert for defence is from </a:t>
            </a:r>
            <a:r>
              <a:rPr lang="en-CA" b="0" i="1" dirty="0" err="1">
                <a:sym typeface="Wingdings" pitchFamily="2" charset="2"/>
              </a:rPr>
              <a:t>Hersi</a:t>
            </a:r>
            <a:r>
              <a:rPr lang="en-CA" b="0" i="1" dirty="0">
                <a:sym typeface="Wingdings" pitchFamily="2" charset="2"/>
              </a:rPr>
              <a:t> </a:t>
            </a:r>
            <a:r>
              <a:rPr lang="en-CA" b="0" i="0" dirty="0">
                <a:sym typeface="Wingdings" pitchFamily="2" charset="2"/>
              </a:rPr>
              <a:t></a:t>
            </a:r>
            <a:r>
              <a:rPr lang="en-CA" b="0" i="1" dirty="0">
                <a:sym typeface="Wingdings" pitchFamily="2" charset="2"/>
              </a:rPr>
              <a:t> </a:t>
            </a:r>
            <a:r>
              <a:rPr lang="en-CA" b="0" i="0" dirty="0">
                <a:sym typeface="Wingdings" pitchFamily="2" charset="2"/>
              </a:rPr>
              <a:t>Dr. Barbara Perry was called to testify re UC demonstrated Islamophobia in interpreting aspects of </a:t>
            </a:r>
            <a:r>
              <a:rPr lang="en-CA" b="0" i="0" dirty="0" err="1">
                <a:sym typeface="Wingdings" pitchFamily="2" charset="2"/>
              </a:rPr>
              <a:t>Hersi’s</a:t>
            </a:r>
            <a:r>
              <a:rPr lang="en-CA" b="0" i="0" dirty="0">
                <a:sym typeface="Wingdings" pitchFamily="2" charset="2"/>
              </a:rPr>
              <a:t> behaviour. Perry’s evidence found inadmissible:</a:t>
            </a:r>
          </a:p>
          <a:p>
            <a:pPr marL="171450" lvl="0" indent="-171450">
              <a:buFont typeface="Arial" panose="020B0604020202020204" pitchFamily="34" charset="0"/>
              <a:buChar char="•"/>
            </a:pPr>
            <a:endParaRPr lang="en-CA" b="0" i="0" dirty="0">
              <a:sym typeface="Wingdings" pitchFamily="2" charset="2"/>
            </a:endParaRPr>
          </a:p>
          <a:p>
            <a:pPr marL="628650" lvl="1" indent="-171450">
              <a:buFont typeface="Arial" panose="020B0604020202020204" pitchFamily="34" charset="0"/>
              <a:buChar char="•"/>
            </a:pPr>
            <a:r>
              <a:rPr lang="en-CA" b="0" i="0" dirty="0">
                <a:sym typeface="Wingdings" pitchFamily="2" charset="2"/>
              </a:rPr>
              <a:t>Lacked probative value: Perry admitted she couldn’t determine if UC displayed Islamophobia w/o knowing UC + </a:t>
            </a:r>
            <a:r>
              <a:rPr lang="en-CA" b="0" i="0" dirty="0" err="1">
                <a:sym typeface="Wingdings" pitchFamily="2" charset="2"/>
              </a:rPr>
              <a:t>Hersi</a:t>
            </a:r>
            <a:r>
              <a:rPr lang="en-CA" b="0" i="0" dirty="0">
                <a:sym typeface="Wingdings" pitchFamily="2" charset="2"/>
              </a:rPr>
              <a:t> never testified that his behaviour had an innocent motive that was misconstrued. </a:t>
            </a:r>
          </a:p>
          <a:p>
            <a:pPr marL="628650" lvl="1" indent="-171450">
              <a:buFont typeface="Arial" panose="020B0604020202020204" pitchFamily="34" charset="0"/>
              <a:buChar char="•"/>
            </a:pPr>
            <a:endParaRPr lang="en-CA" b="0" i="0" dirty="0">
              <a:sym typeface="Wingdings" pitchFamily="2" charset="2"/>
            </a:endParaRPr>
          </a:p>
          <a:p>
            <a:pPr marL="628650" lvl="1" indent="-171450">
              <a:buFont typeface="Arial" panose="020B0604020202020204" pitchFamily="34" charset="0"/>
              <a:buChar char="•"/>
            </a:pPr>
            <a:r>
              <a:rPr lang="en-CA" b="0" i="0" dirty="0">
                <a:sym typeface="Wingdings" pitchFamily="2" charset="2"/>
              </a:rPr>
              <a:t>Lacked reliability: ”</a:t>
            </a:r>
            <a:r>
              <a:rPr lang="en-CA" sz="1200" b="0" i="0" u="none" strike="noStrike" kern="1200" dirty="0">
                <a:solidFill>
                  <a:schemeClr val="tx1"/>
                </a:solidFill>
                <a:effectLst/>
                <a:latin typeface="+mn-lt"/>
                <a:ea typeface="+mn-ea"/>
                <a:cs typeface="+mn-cs"/>
              </a:rPr>
              <a:t>Importantly, the individuals who were interviewed [for the study] were not selected randomly” &amp; “She is also inclined to overstate the evidence in order to make her point”</a:t>
            </a:r>
          </a:p>
          <a:p>
            <a:pPr marL="628650" lvl="1" indent="-171450">
              <a:buFont typeface="Arial" panose="020B0604020202020204" pitchFamily="34" charset="0"/>
              <a:buChar char="•"/>
            </a:pPr>
            <a:endParaRPr lang="en-CA" b="0" dirty="0">
              <a:sym typeface="Wingdings" pitchFamily="2" charset="2"/>
            </a:endParaRPr>
          </a:p>
          <a:p>
            <a:pPr marL="171450" lvl="0" indent="-171450">
              <a:buFont typeface="Arial" panose="020B0604020202020204" pitchFamily="34" charset="0"/>
              <a:buChar char="•"/>
            </a:pPr>
            <a:r>
              <a:rPr lang="en-CA" b="0" dirty="0">
                <a:sym typeface="Wingdings" pitchFamily="2" charset="2"/>
              </a:rPr>
              <a:t>Negative social science expert for Crown is from </a:t>
            </a:r>
            <a:r>
              <a:rPr lang="en-CA" b="0" i="1" dirty="0" err="1">
                <a:sym typeface="Wingdings" pitchFamily="2" charset="2"/>
              </a:rPr>
              <a:t>Hamdan</a:t>
            </a:r>
            <a:r>
              <a:rPr lang="en-CA" b="0" i="0" dirty="0">
                <a:sym typeface="Wingdings" pitchFamily="2" charset="2"/>
              </a:rPr>
              <a:t>. Trial liked defence expert but not Crown expert.</a:t>
            </a:r>
          </a:p>
          <a:p>
            <a:pPr marL="171450" lvl="0" indent="-171450">
              <a:buFont typeface="Arial" panose="020B0604020202020204" pitchFamily="34" charset="0"/>
              <a:buChar char="•"/>
            </a:pPr>
            <a:endParaRPr lang="en-CA" b="0" i="0" dirty="0">
              <a:sym typeface="Wingdings" pitchFamily="2" charset="2"/>
            </a:endParaRPr>
          </a:p>
          <a:p>
            <a:pPr marL="628650" lvl="1" indent="-171450">
              <a:buFont typeface="Arial" panose="020B0604020202020204" pitchFamily="34" charset="0"/>
              <a:buChar char="•"/>
            </a:pPr>
            <a:r>
              <a:rPr lang="en-CA" b="0" i="0" dirty="0">
                <a:sym typeface="Wingdings" pitchFamily="2" charset="2"/>
              </a:rPr>
              <a:t>Defence: “</a:t>
            </a:r>
            <a:r>
              <a:rPr lang="en-CA" sz="1200" b="0" i="0" u="sng" strike="noStrike" kern="1200" dirty="0">
                <a:solidFill>
                  <a:schemeClr val="tx1"/>
                </a:solidFill>
                <a:effectLst/>
                <a:latin typeface="+mn-lt"/>
                <a:ea typeface="+mn-ea"/>
                <a:cs typeface="+mn-cs"/>
              </a:rPr>
              <a:t>Mr. Aziz was an excellent witness</a:t>
            </a:r>
            <a:r>
              <a:rPr lang="en-CA" sz="1200" b="0" i="0" u="none" strike="noStrike" kern="1200" dirty="0">
                <a:solidFill>
                  <a:schemeClr val="tx1"/>
                </a:solidFill>
                <a:effectLst/>
                <a:latin typeface="+mn-lt"/>
                <a:ea typeface="+mn-ea"/>
                <a:cs typeface="+mn-cs"/>
              </a:rPr>
              <a:t>. His approach to translation and understanding of the meaning of posts was principled and based on years of study of the Arabic language and Islam. His evidence was given in a manner that was entirely impartial. The information he provided about Islam, the different Sunni schools of thought, and the religious views of Islamist extremists was of great assistance to the Court.”</a:t>
            </a:r>
          </a:p>
          <a:p>
            <a:pPr marL="628650" lvl="1" indent="-171450">
              <a:buFont typeface="Arial" panose="020B0604020202020204" pitchFamily="34" charset="0"/>
              <a:buChar char="•"/>
            </a:pPr>
            <a:endParaRPr lang="en-CA" b="0" i="0" dirty="0">
              <a:sym typeface="Wingdings" pitchFamily="2" charset="2"/>
            </a:endParaRPr>
          </a:p>
          <a:p>
            <a:pPr marL="628650" lvl="1" indent="-171450">
              <a:buFont typeface="Arial" panose="020B0604020202020204" pitchFamily="34" charset="0"/>
              <a:buChar char="•"/>
            </a:pPr>
            <a:r>
              <a:rPr lang="en-CA" b="0" i="0" dirty="0">
                <a:sym typeface="Wingdings" pitchFamily="2" charset="2"/>
              </a:rPr>
              <a:t>Crown: “</a:t>
            </a:r>
            <a:r>
              <a:rPr lang="en-CA" sz="1200" u="sng" kern="1200" dirty="0">
                <a:solidFill>
                  <a:schemeClr val="tx1"/>
                </a:solidFill>
                <a:effectLst/>
                <a:latin typeface="+mn-lt"/>
                <a:ea typeface="+mn-ea"/>
                <a:cs typeface="+mn-cs"/>
              </a:rPr>
              <a:t>I must approach parts of </a:t>
            </a:r>
            <a:r>
              <a:rPr lang="en-CA" sz="1200" u="sng" kern="1200" dirty="0" err="1">
                <a:solidFill>
                  <a:schemeClr val="tx1"/>
                </a:solidFill>
                <a:effectLst/>
                <a:latin typeface="+mn-lt"/>
                <a:ea typeface="+mn-ea"/>
                <a:cs typeface="+mn-cs"/>
              </a:rPr>
              <a:t>Cst</a:t>
            </a:r>
            <a:r>
              <a:rPr lang="en-CA" sz="1200" u="sng" kern="1200" dirty="0">
                <a:solidFill>
                  <a:schemeClr val="tx1"/>
                </a:solidFill>
                <a:effectLst/>
                <a:latin typeface="+mn-lt"/>
                <a:ea typeface="+mn-ea"/>
                <a:cs typeface="+mn-cs"/>
              </a:rPr>
              <a:t>. </a:t>
            </a:r>
            <a:r>
              <a:rPr lang="en-CA" sz="1200" u="sng" kern="1200" dirty="0" err="1">
                <a:solidFill>
                  <a:schemeClr val="tx1"/>
                </a:solidFill>
                <a:effectLst/>
                <a:latin typeface="+mn-lt"/>
                <a:ea typeface="+mn-ea"/>
                <a:cs typeface="+mn-cs"/>
              </a:rPr>
              <a:t>Mokdad's</a:t>
            </a:r>
            <a:r>
              <a:rPr lang="en-CA" sz="1200" u="sng" kern="1200" dirty="0">
                <a:solidFill>
                  <a:schemeClr val="tx1"/>
                </a:solidFill>
                <a:effectLst/>
                <a:latin typeface="+mn-lt"/>
                <a:ea typeface="+mn-ea"/>
                <a:cs typeface="+mn-cs"/>
              </a:rPr>
              <a:t> evidence with some caution</a:t>
            </a:r>
            <a:r>
              <a:rPr lang="en-CA" sz="1200" kern="1200" dirty="0">
                <a:solidFill>
                  <a:schemeClr val="tx1"/>
                </a:solidFill>
                <a:effectLst/>
                <a:latin typeface="+mn-lt"/>
                <a:ea typeface="+mn-ea"/>
                <a:cs typeface="+mn-cs"/>
              </a:rPr>
              <a:t>. It is clear that he is entirely preoccupied with Salafist jihadist extremism … I formed the view that his familiarity with and continuous focus on ISIS and Al-Qaeda propaganda </a:t>
            </a:r>
            <a:r>
              <a:rPr lang="en-CA" sz="1200" u="sng" kern="1200" dirty="0">
                <a:solidFill>
                  <a:schemeClr val="tx1"/>
                </a:solidFill>
                <a:effectLst/>
                <a:latin typeface="+mn-lt"/>
                <a:ea typeface="+mn-ea"/>
                <a:cs typeface="+mn-cs"/>
              </a:rPr>
              <a:t>gave [</a:t>
            </a:r>
            <a:r>
              <a:rPr lang="en-CA" sz="1200" u="sng" kern="1200" dirty="0" err="1">
                <a:solidFill>
                  <a:schemeClr val="tx1"/>
                </a:solidFill>
                <a:effectLst/>
                <a:latin typeface="+mn-lt"/>
                <a:ea typeface="+mn-ea"/>
                <a:cs typeface="+mn-cs"/>
              </a:rPr>
              <a:t>Mokdad</a:t>
            </a:r>
            <a:r>
              <a:rPr lang="en-CA" sz="1200" u="sng" kern="1200" dirty="0">
                <a:solidFill>
                  <a:schemeClr val="tx1"/>
                </a:solidFill>
                <a:effectLst/>
                <a:latin typeface="+mn-lt"/>
                <a:ea typeface="+mn-ea"/>
                <a:cs typeface="+mn-cs"/>
              </a:rPr>
              <a:t>] a somewhat narrow perspective </a:t>
            </a:r>
            <a:r>
              <a:rPr lang="en-CA" sz="1200" kern="1200" dirty="0">
                <a:solidFill>
                  <a:schemeClr val="tx1"/>
                </a:solidFill>
                <a:effectLst/>
                <a:latin typeface="+mn-lt"/>
                <a:ea typeface="+mn-ea"/>
                <a:cs typeface="+mn-cs"/>
              </a:rPr>
              <a:t>when considering the Key Posts in question…[</a:t>
            </a:r>
            <a:r>
              <a:rPr lang="en-CA" sz="1200" kern="1200" dirty="0" err="1">
                <a:solidFill>
                  <a:schemeClr val="tx1"/>
                </a:solidFill>
                <a:effectLst/>
                <a:latin typeface="+mn-lt"/>
                <a:ea typeface="+mn-ea"/>
                <a:cs typeface="+mn-cs"/>
              </a:rPr>
              <a:t>Mokdad</a:t>
            </a:r>
            <a:r>
              <a:rPr lang="en-CA" sz="1200" kern="1200" dirty="0">
                <a:solidFill>
                  <a:schemeClr val="tx1"/>
                </a:solidFill>
                <a:effectLst/>
                <a:latin typeface="+mn-lt"/>
                <a:ea typeface="+mn-ea"/>
                <a:cs typeface="+mn-cs"/>
              </a:rPr>
              <a:t>] could not conceive that someone might want to refer to ISIS propaganda to question the policy of Western governments and the viewpoint of mainstream media and to promote online discussion.”</a:t>
            </a:r>
            <a:endParaRPr lang="en-CA" b="0" i="0" dirty="0">
              <a:sym typeface="Wingdings" pitchFamily="2" charset="2"/>
            </a:endParaRPr>
          </a:p>
          <a:p>
            <a:pPr marL="171450" lvl="0" indent="-171450">
              <a:buFont typeface="Arial" panose="020B0604020202020204" pitchFamily="34" charset="0"/>
              <a:buChar char="•"/>
            </a:pPr>
            <a:endParaRPr lang="en-CA" b="0" i="0" dirty="0">
              <a:sym typeface="Wingdings" pitchFamily="2" charset="2"/>
            </a:endParaRPr>
          </a:p>
          <a:p>
            <a:pPr marL="628650" lvl="1" indent="-171450">
              <a:buFont typeface="Arial" panose="020B0604020202020204" pitchFamily="34" charset="0"/>
              <a:buChar char="•"/>
            </a:pPr>
            <a:endParaRPr lang="en-CA" b="0" i="0" dirty="0">
              <a:sym typeface="Wingdings" pitchFamily="2" charset="2"/>
            </a:endParaRPr>
          </a:p>
          <a:p>
            <a:pPr marL="171450" lvl="0" indent="-171450">
              <a:buFont typeface="Arial" panose="020B0604020202020204" pitchFamily="34" charset="0"/>
              <a:buChar char="•"/>
            </a:pPr>
            <a:endParaRPr lang="en-CA" b="0" dirty="0">
              <a:sym typeface="Wingdings" pitchFamily="2" charset="2"/>
            </a:endParaRPr>
          </a:p>
        </p:txBody>
      </p:sp>
      <p:sp>
        <p:nvSpPr>
          <p:cNvPr id="4" name="Slide Number Placeholder 3"/>
          <p:cNvSpPr>
            <a:spLocks noGrp="1"/>
          </p:cNvSpPr>
          <p:nvPr>
            <p:ph type="sldNum" sz="quarter" idx="10"/>
          </p:nvPr>
        </p:nvSpPr>
        <p:spPr/>
        <p:txBody>
          <a:bodyPr/>
          <a:lstStyle/>
          <a:p>
            <a:fld id="{41629330-82FF-2248-9080-462B600DB4AC}" type="slidenum">
              <a:rPr lang="en-CA" smtClean="0"/>
              <a:t>8</a:t>
            </a:fld>
            <a:endParaRPr lang="en-CA"/>
          </a:p>
        </p:txBody>
      </p:sp>
    </p:spTree>
    <p:extLst>
      <p:ext uri="{BB962C8B-B14F-4D97-AF65-F5344CB8AC3E}">
        <p14:creationId xmlns:p14="http://schemas.microsoft.com/office/powerpoint/2010/main" val="4277307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a:t>
            </a:r>
          </a:p>
          <a:p>
            <a:pPr marL="171450" indent="-171450">
              <a:buFont typeface="Arial" panose="020B0604020202020204" pitchFamily="34" charset="0"/>
              <a:buChar char="•"/>
            </a:pPr>
            <a:r>
              <a:rPr lang="en-CA" dirty="0"/>
              <a:t> 2 amici so far in </a:t>
            </a:r>
            <a:r>
              <a:rPr lang="en-CA" i="1" dirty="0" err="1"/>
              <a:t>Essaghaier</a:t>
            </a:r>
            <a:endParaRPr lang="en-CA" dirty="0"/>
          </a:p>
        </p:txBody>
      </p:sp>
      <p:sp>
        <p:nvSpPr>
          <p:cNvPr id="4" name="Slide Number Placeholder 3"/>
          <p:cNvSpPr>
            <a:spLocks noGrp="1"/>
          </p:cNvSpPr>
          <p:nvPr>
            <p:ph type="sldNum" sz="quarter" idx="10"/>
          </p:nvPr>
        </p:nvSpPr>
        <p:spPr/>
        <p:txBody>
          <a:bodyPr/>
          <a:lstStyle/>
          <a:p>
            <a:fld id="{41629330-82FF-2248-9080-462B600DB4AC}" type="slidenum">
              <a:rPr lang="en-CA" smtClean="0"/>
              <a:t>9</a:t>
            </a:fld>
            <a:endParaRPr lang="en-CA"/>
          </a:p>
        </p:txBody>
      </p:sp>
    </p:spTree>
    <p:extLst>
      <p:ext uri="{BB962C8B-B14F-4D97-AF65-F5344CB8AC3E}">
        <p14:creationId xmlns:p14="http://schemas.microsoft.com/office/powerpoint/2010/main" val="140146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alpha val="14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8E575D-FAD1-F54D-8B1A-35FC3799CF44}"/>
              </a:ext>
            </a:extLst>
          </p:cNvPr>
          <p:cNvSpPr>
            <a:spLocks noGrp="1"/>
          </p:cNvSpPr>
          <p:nvPr>
            <p:ph type="ctrTitle" hasCustomPrompt="1"/>
          </p:nvPr>
        </p:nvSpPr>
        <p:spPr>
          <a:xfrm>
            <a:off x="1524000" y="1122363"/>
            <a:ext cx="9144000" cy="2387600"/>
          </a:xfrm>
        </p:spPr>
        <p:txBody>
          <a:bodyPr anchor="b">
            <a:normAutofit/>
          </a:bodyPr>
          <a:lstStyle>
            <a:lvl1pPr algn="ctr">
              <a:defRPr sz="4000" b="1">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xmlns="" id="{DCAB8946-09E4-D649-BB2A-E6C7AEE3E7BB}"/>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A" dirty="0"/>
          </a:p>
        </p:txBody>
      </p:sp>
      <p:sp>
        <p:nvSpPr>
          <p:cNvPr id="4" name="Date Placeholder 3">
            <a:extLst>
              <a:ext uri="{FF2B5EF4-FFF2-40B4-BE49-F238E27FC236}">
                <a16:creationId xmlns:a16="http://schemas.microsoft.com/office/drawing/2014/main" xmlns="" id="{2E3A9B79-D72B-0F41-AEC5-968898361929}"/>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DF60CC0D-49DC-D541-AF9F-AB39FCB541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00110CD3-85E5-9145-ABC2-E68DB9A26C55}"/>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63187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744B0D-1FF2-354D-BC08-8C87980C8D1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F6D25F78-9F5B-6246-83A7-420D743A3F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C581A506-D578-874A-B10E-161EE989F55C}"/>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35FA4112-2E73-4B4F-832B-CE7C86524A5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4127EE56-8DA8-164D-A0B9-CB229CFEE949}"/>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9163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987768D-7284-3341-9C6F-D91C4AF0DE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B7A491E0-F4F2-EA44-A1DF-E3F78DD1CA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6170CB31-4277-284A-8933-D3F481BF8CCF}"/>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F0B809F7-2982-3044-9D83-D4991FE26EC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1ECDF723-F180-CE47-BBDF-814F57DF86D4}"/>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34475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1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FD371B-E1EB-EE4A-9EA6-0E2E1C6CBD03}"/>
              </a:ext>
            </a:extLst>
          </p:cNvPr>
          <p:cNvSpPr>
            <a:spLocks noGrp="1"/>
          </p:cNvSpPr>
          <p:nvPr>
            <p:ph type="title" hasCustomPrompt="1"/>
          </p:nvPr>
        </p:nvSpPr>
        <p:spPr>
          <a:xfrm>
            <a:off x="0" y="17653"/>
            <a:ext cx="10515600" cy="1325563"/>
          </a:xfrm>
        </p:spPr>
        <p:txBody>
          <a:bodyPr/>
          <a:lstStyle>
            <a:lvl1pPr>
              <a:defRPr b="1">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xmlns="" id="{1C11789A-62E8-DF41-83EF-786A5E3371A0}"/>
              </a:ext>
            </a:extLst>
          </p:cNvPr>
          <p:cNvSpPr>
            <a:spLocks noGrp="1"/>
          </p:cNvSpPr>
          <p:nvPr>
            <p:ph idx="1"/>
          </p:nvPr>
        </p:nvSpPr>
        <p:spPr>
          <a:xfrm>
            <a:off x="-131064" y="1652651"/>
            <a:ext cx="10515600" cy="4351338"/>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xmlns="" id="{90E363AE-964A-2F4A-A50E-79BA5E23DB74}"/>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5AE98C39-2CFF-1B4A-BC41-2346320AE87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908A73DA-2030-E24B-858E-0F5517952801}"/>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392515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908273-1D50-C649-A5A2-4C56754BE8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xmlns="" id="{E36D7A8A-2F2E-FA49-B78C-C7844931C6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A059337-121A-3C40-AB1A-9604C9AE95BF}"/>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028081BC-9FCD-6443-BCC0-6BFF1BB8EA0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7D7D4AF0-CFD4-8B49-933C-E23B9944D115}"/>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60752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937370-62DD-7D41-877B-DE26C329C4D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26B835AE-966E-3A4B-9C03-A32CFDA0B4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xmlns="" id="{5731E449-CC93-1B49-A6CD-20E6FDDB92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xmlns="" id="{C1091F94-DCBA-9E4D-AE3F-21B9D76A7838}"/>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6" name="Footer Placeholder 5">
            <a:extLst>
              <a:ext uri="{FF2B5EF4-FFF2-40B4-BE49-F238E27FC236}">
                <a16:creationId xmlns:a16="http://schemas.microsoft.com/office/drawing/2014/main" xmlns="" id="{6146C829-652F-CD41-AD66-6BF6A4F80A8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F0247618-F4E7-E148-99FB-DABB648AA3F6}"/>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88720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81998C-2AA4-4B4A-AB54-2A122DCBCEC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A0555498-7B7D-5243-BFA0-2C067F63B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8414ECB-C06F-C94E-B54B-93190BDBCE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xmlns="" id="{BFBE2263-A3E5-E14A-B438-321E879B3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3DBBE7B-FC76-9D45-98BC-CB455B4B61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xmlns="" id="{A0B34ECA-1434-B344-B749-0260B7C27FD9}"/>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8" name="Footer Placeholder 7">
            <a:extLst>
              <a:ext uri="{FF2B5EF4-FFF2-40B4-BE49-F238E27FC236}">
                <a16:creationId xmlns:a16="http://schemas.microsoft.com/office/drawing/2014/main" xmlns="" id="{58F8C6C9-FF16-6545-A1CD-7B454546026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xmlns="" id="{4B1F15CB-9DAA-FF41-8178-D057A20CA507}"/>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3404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02D338-64E0-204D-9037-D358B910CC6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FBB8F384-E7FC-684B-8BC9-25DF1049D966}"/>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4" name="Footer Placeholder 3">
            <a:extLst>
              <a:ext uri="{FF2B5EF4-FFF2-40B4-BE49-F238E27FC236}">
                <a16:creationId xmlns:a16="http://schemas.microsoft.com/office/drawing/2014/main" xmlns="" id="{0DB766E6-4E8E-D44E-AF04-D5EC1B2BCF1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D91EB3C0-F55E-4240-AF52-7A973C98E8A4}"/>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84504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BDDEE88-7B0A-B546-96C6-854B7FF34517}"/>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3" name="Footer Placeholder 2">
            <a:extLst>
              <a:ext uri="{FF2B5EF4-FFF2-40B4-BE49-F238E27FC236}">
                <a16:creationId xmlns:a16="http://schemas.microsoft.com/office/drawing/2014/main" xmlns="" id="{598BF604-CE1F-344E-A025-853B99C59E5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xmlns="" id="{81792DBB-711C-704A-8D72-B722F3D6EFCD}"/>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316640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1C5EFD-E23C-C444-B5EC-26A288357A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55A8AF63-474C-7547-A6A8-404F2A774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xmlns="" id="{0F841223-6968-F241-8D84-397621E35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96FF3F4-F67A-B94C-98F9-9E19C0FBB049}"/>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6" name="Footer Placeholder 5">
            <a:extLst>
              <a:ext uri="{FF2B5EF4-FFF2-40B4-BE49-F238E27FC236}">
                <a16:creationId xmlns:a16="http://schemas.microsoft.com/office/drawing/2014/main" xmlns="" id="{0502CAAD-56E3-0744-BC1F-465B643009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C0002739-5C02-864C-8738-14FF839AEEE9}"/>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1071117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0E5BD4-EB26-0A4C-A345-C08841791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xmlns="" id="{4123886E-FE7D-164F-B918-2E230700B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xmlns="" id="{14FCF9CD-5A8F-734B-BAE8-A40FB3809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0970247-6254-8144-B5E8-390BA4758048}"/>
              </a:ext>
            </a:extLst>
          </p:cNvPr>
          <p:cNvSpPr>
            <a:spLocks noGrp="1"/>
          </p:cNvSpPr>
          <p:nvPr>
            <p:ph type="dt" sz="half" idx="10"/>
          </p:nvPr>
        </p:nvSpPr>
        <p:spPr/>
        <p:txBody>
          <a:bodyPr/>
          <a:lstStyle/>
          <a:p>
            <a:fld id="{728F2CC5-3570-AD4E-A8B6-092D553E973A}" type="datetimeFigureOut">
              <a:rPr lang="en-CA" smtClean="0"/>
              <a:t>05/03/2019</a:t>
            </a:fld>
            <a:endParaRPr lang="en-CA"/>
          </a:p>
        </p:txBody>
      </p:sp>
      <p:sp>
        <p:nvSpPr>
          <p:cNvPr id="6" name="Footer Placeholder 5">
            <a:extLst>
              <a:ext uri="{FF2B5EF4-FFF2-40B4-BE49-F238E27FC236}">
                <a16:creationId xmlns:a16="http://schemas.microsoft.com/office/drawing/2014/main" xmlns="" id="{24A114F1-A029-2C4E-9F0B-268A5D75BDD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F81869F3-1481-AA44-B909-DD1694DDC16F}"/>
              </a:ext>
            </a:extLst>
          </p:cNvPr>
          <p:cNvSpPr>
            <a:spLocks noGrp="1"/>
          </p:cNvSpPr>
          <p:nvPr>
            <p:ph type="sldNum" sz="quarter" idx="12"/>
          </p:nvPr>
        </p:nvSpPr>
        <p:spPr/>
        <p:txBody>
          <a:bodyPr/>
          <a:lstStyle/>
          <a:p>
            <a:fld id="{35FA7025-CB05-C04B-9089-70B48EE2FF5F}" type="slidenum">
              <a:rPr lang="en-CA" smtClean="0"/>
              <a:t>‹#›</a:t>
            </a:fld>
            <a:endParaRPr lang="en-CA"/>
          </a:p>
        </p:txBody>
      </p:sp>
    </p:spTree>
    <p:extLst>
      <p:ext uri="{BB962C8B-B14F-4D97-AF65-F5344CB8AC3E}">
        <p14:creationId xmlns:p14="http://schemas.microsoft.com/office/powerpoint/2010/main" val="258518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E9BBB9-5C81-6248-9A93-BF48EC438C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xmlns="" id="{72024EA8-48B2-0E43-83FA-8A4C056233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xmlns="" id="{485A0DF7-7569-3C49-83EB-27C72CE74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F2CC5-3570-AD4E-A8B6-092D553E973A}" type="datetimeFigureOut">
              <a:rPr lang="en-CA" smtClean="0"/>
              <a:t>05/03/2019</a:t>
            </a:fld>
            <a:endParaRPr lang="en-CA"/>
          </a:p>
        </p:txBody>
      </p:sp>
      <p:sp>
        <p:nvSpPr>
          <p:cNvPr id="5" name="Footer Placeholder 4">
            <a:extLst>
              <a:ext uri="{FF2B5EF4-FFF2-40B4-BE49-F238E27FC236}">
                <a16:creationId xmlns:a16="http://schemas.microsoft.com/office/drawing/2014/main" xmlns="" id="{9CECF390-22ED-D447-BA90-145D0C3E11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xmlns="" id="{67E42B1A-03B2-6749-8C35-018386D94D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A7025-CB05-C04B-9089-70B48EE2FF5F}" type="slidenum">
              <a:rPr lang="en-CA" smtClean="0"/>
              <a:t>‹#›</a:t>
            </a:fld>
            <a:endParaRPr lang="en-CA"/>
          </a:p>
        </p:txBody>
      </p:sp>
    </p:spTree>
    <p:extLst>
      <p:ext uri="{BB962C8B-B14F-4D97-AF65-F5344CB8AC3E}">
        <p14:creationId xmlns:p14="http://schemas.microsoft.com/office/powerpoint/2010/main" val="292091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4.png"/><Relationship Id="rId5" Type="http://schemas.openxmlformats.org/officeDocument/2006/relationships/image" Target="../media/image2.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7.png"/><Relationship Id="rId18" Type="http://schemas.openxmlformats.org/officeDocument/2006/relationships/image" Target="../media/image18.svg"/><Relationship Id="rId3" Type="http://schemas.openxmlformats.org/officeDocument/2006/relationships/image" Target="../media/image1.png"/><Relationship Id="rId7" Type="http://schemas.openxmlformats.org/officeDocument/2006/relationships/image" Target="../media/image2.png"/><Relationship Id="rId12" Type="http://schemas.openxmlformats.org/officeDocument/2006/relationships/image" Target="../media/image7.svg"/><Relationship Id="rId17" Type="http://schemas.openxmlformats.org/officeDocument/2006/relationships/image" Target="../media/image8.png"/><Relationship Id="rId2" Type="http://schemas.openxmlformats.org/officeDocument/2006/relationships/notesSlide" Target="../notesSlides/notesSlide4.xml"/><Relationship Id="rId16" Type="http://schemas.openxmlformats.org/officeDocument/2006/relationships/image" Target="../media/image10.svg"/><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image" Target="../media/image3.png"/><Relationship Id="rId5" Type="http://schemas.openxmlformats.org/officeDocument/2006/relationships/image" Target="../media/image5.png"/><Relationship Id="rId15" Type="http://schemas.openxmlformats.org/officeDocument/2006/relationships/image" Target="../media/image4.png"/><Relationship Id="rId10" Type="http://schemas.openxmlformats.org/officeDocument/2006/relationships/image" Target="../media/image14.svg"/><Relationship Id="rId4" Type="http://schemas.openxmlformats.org/officeDocument/2006/relationships/image" Target="../media/image2.svg"/><Relationship Id="rId9" Type="http://schemas.openxmlformats.org/officeDocument/2006/relationships/image" Target="../media/image6.png"/><Relationship Id="rId14" Type="http://schemas.openxmlformats.org/officeDocument/2006/relationships/image" Target="../media/image1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9.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9.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9.pn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9E5292-5CBC-A84F-B885-367BFC23A813}"/>
              </a:ext>
            </a:extLst>
          </p:cNvPr>
          <p:cNvSpPr>
            <a:spLocks noGrp="1"/>
          </p:cNvSpPr>
          <p:nvPr>
            <p:ph type="ctrTitle"/>
          </p:nvPr>
        </p:nvSpPr>
        <p:spPr>
          <a:xfrm>
            <a:off x="288757" y="2066707"/>
            <a:ext cx="11650693" cy="2173022"/>
          </a:xfrm>
        </p:spPr>
        <p:txBody>
          <a:bodyPr vert="horz" anchor="ctr">
            <a:normAutofit/>
          </a:bodyPr>
          <a:lstStyle/>
          <a:p>
            <a:pPr algn="l"/>
            <a:r>
              <a:rPr lang="en-CA" sz="5400" dirty="0"/>
              <a:t>Expert Evidence in Terrorism Prosecutions</a:t>
            </a:r>
          </a:p>
        </p:txBody>
      </p:sp>
      <p:sp>
        <p:nvSpPr>
          <p:cNvPr id="3" name="Subtitle 2">
            <a:extLst>
              <a:ext uri="{FF2B5EF4-FFF2-40B4-BE49-F238E27FC236}">
                <a16:creationId xmlns:a16="http://schemas.microsoft.com/office/drawing/2014/main" xmlns="" id="{1E4DEC8C-7EF9-764E-BC37-7233887057D4}"/>
              </a:ext>
            </a:extLst>
          </p:cNvPr>
          <p:cNvSpPr>
            <a:spLocks noGrp="1"/>
          </p:cNvSpPr>
          <p:nvPr>
            <p:ph type="subTitle" idx="1"/>
          </p:nvPr>
        </p:nvSpPr>
        <p:spPr>
          <a:xfrm>
            <a:off x="288758" y="5082140"/>
            <a:ext cx="4151376" cy="1509159"/>
          </a:xfrm>
        </p:spPr>
        <p:txBody>
          <a:bodyPr>
            <a:noAutofit/>
          </a:bodyPr>
          <a:lstStyle/>
          <a:p>
            <a:pPr algn="l"/>
            <a:r>
              <a:rPr lang="en-CA" sz="3200" b="1" dirty="0"/>
              <a:t>Dr. Michael Nesbitt</a:t>
            </a:r>
          </a:p>
          <a:p>
            <a:pPr algn="l"/>
            <a:r>
              <a:rPr lang="en-CA" sz="3200" dirty="0"/>
              <a:t>University of Calgary Faculty of Law</a:t>
            </a:r>
          </a:p>
        </p:txBody>
      </p:sp>
      <p:grpSp>
        <p:nvGrpSpPr>
          <p:cNvPr id="4" name="Group 3">
            <a:extLst>
              <a:ext uri="{FF2B5EF4-FFF2-40B4-BE49-F238E27FC236}">
                <a16:creationId xmlns:a16="http://schemas.microsoft.com/office/drawing/2014/main" xmlns="" id="{C64F2C67-FD6C-1A44-8B13-880F9C53F3D5}"/>
              </a:ext>
            </a:extLst>
          </p:cNvPr>
          <p:cNvGrpSpPr/>
          <p:nvPr/>
        </p:nvGrpSpPr>
        <p:grpSpPr>
          <a:xfrm flipV="1">
            <a:off x="0" y="4425424"/>
            <a:ext cx="12192000" cy="45719"/>
            <a:chOff x="838200" y="727165"/>
            <a:chExt cx="10515600" cy="56606"/>
          </a:xfrm>
        </p:grpSpPr>
        <p:cxnSp>
          <p:nvCxnSpPr>
            <p:cNvPr id="5" name="Straight Connector 4">
              <a:extLst>
                <a:ext uri="{FF2B5EF4-FFF2-40B4-BE49-F238E27FC236}">
                  <a16:creationId xmlns:a16="http://schemas.microsoft.com/office/drawing/2014/main" xmlns="" id="{6B766A7D-12DE-0247-8201-2A80CB5FE215}"/>
                </a:ext>
              </a:extLst>
            </p:cNvPr>
            <p:cNvCxnSpPr/>
            <p:nvPr userDrawn="1"/>
          </p:nvCxnSpPr>
          <p:spPr>
            <a:xfrm>
              <a:off x="838200" y="783771"/>
              <a:ext cx="10515600" cy="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xmlns="" id="{1E231686-2E3E-6041-A96E-39C288E45866}"/>
                </a:ext>
              </a:extLst>
            </p:cNvPr>
            <p:cNvCxnSpPr/>
            <p:nvPr userDrawn="1"/>
          </p:nvCxnSpPr>
          <p:spPr>
            <a:xfrm>
              <a:off x="838200" y="727165"/>
              <a:ext cx="10515600" cy="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322081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B7D14-53C0-1B4A-9B8A-95456F09A184}"/>
              </a:ext>
            </a:extLst>
          </p:cNvPr>
          <p:cNvSpPr>
            <a:spLocks noGrp="1"/>
          </p:cNvSpPr>
          <p:nvPr>
            <p:ph type="title"/>
          </p:nvPr>
        </p:nvSpPr>
        <p:spPr>
          <a:xfrm>
            <a:off x="0" y="-300053"/>
            <a:ext cx="10538021" cy="1325563"/>
          </a:xfrm>
        </p:spPr>
        <p:txBody>
          <a:bodyPr>
            <a:normAutofit/>
          </a:bodyPr>
          <a:lstStyle/>
          <a:p>
            <a:r>
              <a:rPr lang="en-CA" sz="4000" dirty="0"/>
              <a:t>Table of experts in terrorism trials:</a:t>
            </a:r>
          </a:p>
        </p:txBody>
      </p:sp>
      <p:graphicFrame>
        <p:nvGraphicFramePr>
          <p:cNvPr id="3" name="Table 2">
            <a:extLst>
              <a:ext uri="{FF2B5EF4-FFF2-40B4-BE49-F238E27FC236}">
                <a16:creationId xmlns:a16="http://schemas.microsoft.com/office/drawing/2014/main" xmlns="" id="{6B819566-43CD-834D-98C0-30FA7BD1DB02}"/>
              </a:ext>
            </a:extLst>
          </p:cNvPr>
          <p:cNvGraphicFramePr>
            <a:graphicFrameLocks noGrp="1"/>
          </p:cNvGraphicFramePr>
          <p:nvPr>
            <p:extLst>
              <p:ext uri="{D42A27DB-BD31-4B8C-83A1-F6EECF244321}">
                <p14:modId xmlns:p14="http://schemas.microsoft.com/office/powerpoint/2010/main" val="3325861101"/>
              </p:ext>
            </p:extLst>
          </p:nvPr>
        </p:nvGraphicFramePr>
        <p:xfrm>
          <a:off x="339635" y="764252"/>
          <a:ext cx="11448000" cy="5858616"/>
        </p:xfrm>
        <a:graphic>
          <a:graphicData uri="http://schemas.openxmlformats.org/drawingml/2006/table">
            <a:tbl>
              <a:tblPr>
                <a:tableStyleId>{5C22544A-7EE6-4342-B048-85BDC9FD1C3A}</a:tableStyleId>
              </a:tblPr>
              <a:tblGrid>
                <a:gridCol w="2609907">
                  <a:extLst>
                    <a:ext uri="{9D8B030D-6E8A-4147-A177-3AD203B41FA5}">
                      <a16:colId xmlns:a16="http://schemas.microsoft.com/office/drawing/2014/main" xmlns="" val="2011984035"/>
                    </a:ext>
                  </a:extLst>
                </a:gridCol>
                <a:gridCol w="2326038">
                  <a:extLst>
                    <a:ext uri="{9D8B030D-6E8A-4147-A177-3AD203B41FA5}">
                      <a16:colId xmlns:a16="http://schemas.microsoft.com/office/drawing/2014/main" xmlns="" val="2927898573"/>
                    </a:ext>
                  </a:extLst>
                </a:gridCol>
                <a:gridCol w="1338847">
                  <a:extLst>
                    <a:ext uri="{9D8B030D-6E8A-4147-A177-3AD203B41FA5}">
                      <a16:colId xmlns:a16="http://schemas.microsoft.com/office/drawing/2014/main" xmlns="" val="2042076329"/>
                    </a:ext>
                  </a:extLst>
                </a:gridCol>
                <a:gridCol w="2084536">
                  <a:extLst>
                    <a:ext uri="{9D8B030D-6E8A-4147-A177-3AD203B41FA5}">
                      <a16:colId xmlns:a16="http://schemas.microsoft.com/office/drawing/2014/main" xmlns="" val="2817731231"/>
                    </a:ext>
                  </a:extLst>
                </a:gridCol>
                <a:gridCol w="1982849">
                  <a:extLst>
                    <a:ext uri="{9D8B030D-6E8A-4147-A177-3AD203B41FA5}">
                      <a16:colId xmlns:a16="http://schemas.microsoft.com/office/drawing/2014/main" xmlns="" val="882385701"/>
                    </a:ext>
                  </a:extLst>
                </a:gridCol>
                <a:gridCol w="1105823">
                  <a:extLst>
                    <a:ext uri="{9D8B030D-6E8A-4147-A177-3AD203B41FA5}">
                      <a16:colId xmlns:a16="http://schemas.microsoft.com/office/drawing/2014/main" xmlns="" val="3300768436"/>
                    </a:ext>
                  </a:extLst>
                </a:gridCol>
              </a:tblGrid>
              <a:tr h="82971">
                <a:tc>
                  <a:txBody>
                    <a:bodyPr/>
                    <a:lstStyle/>
                    <a:p>
                      <a:pPr algn="l" fontAlgn="b"/>
                      <a:r>
                        <a:rPr lang="en-CA" sz="800" b="1" u="none" strike="noStrike" dirty="0">
                          <a:effectLst/>
                          <a:latin typeface="Arial" panose="020B0604020202020204" pitchFamily="34" charset="0"/>
                          <a:cs typeface="Arial" panose="020B0604020202020204" pitchFamily="34" charset="0"/>
                        </a:rPr>
                        <a:t>Accused</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b="1" u="none" strike="noStrike" dirty="0">
                          <a:effectLst/>
                          <a:latin typeface="Arial" panose="020B0604020202020204" pitchFamily="34" charset="0"/>
                          <a:cs typeface="Arial" panose="020B0604020202020204" pitchFamily="34" charset="0"/>
                        </a:rPr>
                        <a:t>Name of Expert</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b="1" u="none" strike="noStrike" dirty="0">
                          <a:effectLst/>
                          <a:latin typeface="Arial" panose="020B0604020202020204" pitchFamily="34" charset="0"/>
                          <a:cs typeface="Arial" panose="020B0604020202020204" pitchFamily="34" charset="0"/>
                        </a:rPr>
                        <a:t>Def or Crown</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b="1" u="none" strike="noStrike" dirty="0">
                          <a:effectLst/>
                          <a:latin typeface="Arial" panose="020B0604020202020204" pitchFamily="34" charset="0"/>
                          <a:cs typeface="Arial" panose="020B0604020202020204" pitchFamily="34" charset="0"/>
                        </a:rPr>
                        <a:t>Class</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b="1" u="none" strike="noStrike" dirty="0">
                          <a:effectLst/>
                          <a:latin typeface="Arial" panose="020B0604020202020204" pitchFamily="34" charset="0"/>
                          <a:cs typeface="Arial" panose="020B0604020202020204" pitchFamily="34" charset="0"/>
                        </a:rPr>
                        <a:t>Stage of Proceedings</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b="1" u="none" strike="noStrike" dirty="0">
                          <a:effectLst/>
                          <a:latin typeface="Arial" panose="020B0604020202020204" pitchFamily="34" charset="0"/>
                          <a:cs typeface="Arial" panose="020B0604020202020204" pitchFamily="34" charset="0"/>
                        </a:rPr>
                        <a:t>Relied On</a:t>
                      </a:r>
                      <a:endParaRPr lang="en-CA" sz="800" b="1"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496399486"/>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Shareef Abdelhaleem</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dirty="0">
                          <a:effectLst/>
                          <a:latin typeface="Arial" panose="020B0604020202020204" pitchFamily="34" charset="0"/>
                          <a:cs typeface="Arial" panose="020B0604020202020204" pitchFamily="34" charset="0"/>
                        </a:rPr>
                        <a:t>Dr. </a:t>
                      </a:r>
                      <a:r>
                        <a:rPr lang="en-CA" sz="800" u="none" strike="noStrike" dirty="0" err="1">
                          <a:effectLst/>
                          <a:latin typeface="Arial" panose="020B0604020202020204" pitchFamily="34" charset="0"/>
                          <a:cs typeface="Arial" panose="020B0604020202020204" pitchFamily="34" charset="0"/>
                        </a:rPr>
                        <a:t>Hy</a:t>
                      </a:r>
                      <a:r>
                        <a:rPr lang="en-CA" sz="800" u="none" strike="noStrike" dirty="0">
                          <a:effectLst/>
                          <a:latin typeface="Arial" panose="020B0604020202020204" pitchFamily="34" charset="0"/>
                          <a:cs typeface="Arial" panose="020B0604020202020204" pitchFamily="34" charset="0"/>
                        </a:rPr>
                        <a:t> Bloom</a:t>
                      </a:r>
                      <a:endParaRPr lang="en-CA" sz="800" b="0"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40926393"/>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Fahim Ahmad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Julian Gojer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dirty="0">
                          <a:effectLst/>
                          <a:latin typeface="Arial" panose="020B0604020202020204" pitchFamily="34" charset="0"/>
                          <a:cs typeface="Arial" panose="020B0604020202020204" pitchFamily="34" charset="0"/>
                        </a:rPr>
                        <a:t>Sentencing</a:t>
                      </a:r>
                      <a:endParaRPr lang="en-CA" sz="800" b="0"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153671563"/>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Misbahuddin Ahmed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Wagdy Loza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In part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4078198803"/>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Sean Maloney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039680861"/>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Ayanle Hassan Ali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Philip Klassen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295364205"/>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Gary Chaimowitz</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538452174"/>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Zakaria Amara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Arif Syed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689996988"/>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Julian Gojer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610910653"/>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Donna Garbutt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176592445"/>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Sgt. Sylvain Fiset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00165188"/>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Steven Vikash Chand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Julian Gojer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769806154"/>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Sabrine Djermane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Tarek Mokdad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4154412170"/>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Sgt. Sylvain Fiset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737140840"/>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Chibeb Esseghaier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Lisa Ramshaw</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Amicus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634290198"/>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Philip Klassen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Amicus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In part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528893773"/>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Saad Gaya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Lisa Ramshaw</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090740009"/>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Steven Cohen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4242855884"/>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Othman Ayed Hamdan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Tarek Mokdad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422401524"/>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Mohammad Navaid Aziz</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629335947"/>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Robin Shook</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Pre-Trial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22370834"/>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Kevin Ripa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Pre-Trial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990737289"/>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Mohammed Hassan Hersi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Matthew Bryden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111069170"/>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Abdi Aynte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691207196"/>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Barbara Perry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262666501"/>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El Mahdi Jamali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Tarek Mokdad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892072180"/>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Sgt. Sylvain Fiset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50141542"/>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Raed Jaser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Jess Ghannam</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No</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944897142"/>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JR (Alberta Youth)</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Vinesh Gupta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Pre-Trial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888280210"/>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Ann Marie Dewhurst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Pre-Trial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106350236"/>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Saad Khalid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Donna Garbutt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440214134"/>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Sgt. Sylvain Fiset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572689201"/>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Lisa Ramshaw</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500699196"/>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Mohammed Fadel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071754570"/>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Momin Khawaja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Sgt. Sylvain Fiset </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069414789"/>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Amanda Korody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Peter Cucheran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dirty="0">
                          <a:effectLst/>
                          <a:latin typeface="Arial" panose="020B0604020202020204" pitchFamily="34" charset="0"/>
                          <a:cs typeface="Arial" panose="020B0604020202020204" pitchFamily="34" charset="0"/>
                        </a:rPr>
                        <a:t>Technical</a:t>
                      </a:r>
                      <a:endParaRPr lang="en-CA" sz="800" b="0"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N/A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244824943"/>
                  </a:ext>
                </a:extLst>
              </a:tr>
              <a:tr h="153238">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Omid Safi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Entrapment Application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056146993"/>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Quebec Youth (LSJPA)</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Tarek Mokdad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174599620"/>
                  </a:ext>
                </a:extLst>
              </a:tr>
              <a:tr h="88158">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Claude Emmanuelli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Law</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994519436"/>
                  </a:ext>
                </a:extLst>
              </a:tr>
              <a:tr h="88158">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Martin Desormeaux</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847652732"/>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Said Namouh</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Rita Katz</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548631570"/>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Reuven Paz</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2562753306"/>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John Stuart Nuttall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Cst. Peter Cucheran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C</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Technical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Trial</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Unknown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568367609"/>
                  </a:ext>
                </a:extLst>
              </a:tr>
              <a:tr h="153238">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Omid Safi</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Social Science</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Entrapment Application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Yes</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1287068697"/>
                  </a:ext>
                </a:extLst>
              </a:tr>
              <a:tr h="82971">
                <a:tc>
                  <a:txBody>
                    <a:bodyPr/>
                    <a:lstStyle/>
                    <a:p>
                      <a:pPr algn="l" fontAlgn="b"/>
                      <a:r>
                        <a:rPr lang="en-CA" sz="800" u="none" strike="noStrike">
                          <a:effectLst/>
                          <a:latin typeface="Arial" panose="020B0604020202020204" pitchFamily="34" charset="0"/>
                          <a:cs typeface="Arial" panose="020B0604020202020204" pitchFamily="34" charset="0"/>
                        </a:rPr>
                        <a:t>Nishathan Yogakrishnan</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Dr. Julian Gojer</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340470615"/>
                  </a:ext>
                </a:extLst>
              </a:tr>
              <a:tr h="82971">
                <a:tc>
                  <a:txBody>
                    <a:bodyPr/>
                    <a:lstStyle/>
                    <a:p>
                      <a:pPr algn="l" fontAlgn="b"/>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Mr. Heft</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D</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Psychiatry/Psychology</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a:effectLst/>
                          <a:latin typeface="Arial" panose="020B0604020202020204" pitchFamily="34" charset="0"/>
                          <a:cs typeface="Arial" panose="020B0604020202020204" pitchFamily="34" charset="0"/>
                        </a:rPr>
                        <a:t>Sentencing</a:t>
                      </a:r>
                      <a:endParaRPr lang="en-CA" sz="800" b="0" i="0" u="none" strike="noStrike">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tc>
                  <a:txBody>
                    <a:bodyPr/>
                    <a:lstStyle/>
                    <a:p>
                      <a:pPr algn="l" fontAlgn="b"/>
                      <a:r>
                        <a:rPr lang="en-CA" sz="800" u="none" strike="noStrike" dirty="0">
                          <a:effectLst/>
                          <a:latin typeface="Arial" panose="020B0604020202020204" pitchFamily="34" charset="0"/>
                          <a:cs typeface="Arial" panose="020B0604020202020204" pitchFamily="34" charset="0"/>
                        </a:rPr>
                        <a:t>?</a:t>
                      </a:r>
                      <a:endParaRPr lang="en-CA" sz="800" b="0" i="0" u="none" strike="noStrike" dirty="0">
                        <a:solidFill>
                          <a:srgbClr val="000000"/>
                        </a:solidFill>
                        <a:effectLst/>
                        <a:latin typeface="Arial" panose="020B0604020202020204" pitchFamily="34" charset="0"/>
                        <a:cs typeface="Arial" panose="020B0604020202020204" pitchFamily="34" charset="0"/>
                      </a:endParaRPr>
                    </a:p>
                  </a:txBody>
                  <a:tcPr marL="4265" marR="4265" marT="4265" marB="0" anchor="b">
                    <a:noFill/>
                  </a:tcPr>
                </a:tc>
                <a:extLst>
                  <a:ext uri="{0D108BD9-81ED-4DB2-BD59-A6C34878D82A}">
                    <a16:rowId xmlns:a16="http://schemas.microsoft.com/office/drawing/2014/main" xmlns="" val="3838227040"/>
                  </a:ext>
                </a:extLst>
              </a:tr>
            </a:tbl>
          </a:graphicData>
        </a:graphic>
      </p:graphicFrame>
    </p:spTree>
    <p:extLst>
      <p:ext uri="{BB962C8B-B14F-4D97-AF65-F5344CB8AC3E}">
        <p14:creationId xmlns:p14="http://schemas.microsoft.com/office/powerpoint/2010/main" val="176361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itle 1">
            <a:extLst>
              <a:ext uri="{FF2B5EF4-FFF2-40B4-BE49-F238E27FC236}">
                <a16:creationId xmlns:a16="http://schemas.microsoft.com/office/drawing/2014/main" xmlns="" id="{ADF798ED-EAD6-2747-ABF5-3D9B43B65FD6}"/>
              </a:ext>
            </a:extLst>
          </p:cNvPr>
          <p:cNvSpPr txBox="1">
            <a:spLocks/>
          </p:cNvSpPr>
          <p:nvPr/>
        </p:nvSpPr>
        <p:spPr>
          <a:xfrm>
            <a:off x="58822" y="134821"/>
            <a:ext cx="114618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t>There are </a:t>
            </a:r>
            <a:r>
              <a:rPr lang="en-CA" sz="4000" dirty="0">
                <a:solidFill>
                  <a:srgbClr val="FF0000"/>
                </a:solidFill>
              </a:rPr>
              <a:t>44</a:t>
            </a:r>
            <a:r>
              <a:rPr lang="en-CA" sz="4000" dirty="0"/>
              <a:t> resolved terrorism prosecutions.</a:t>
            </a:r>
          </a:p>
        </p:txBody>
      </p:sp>
      <p:grpSp>
        <p:nvGrpSpPr>
          <p:cNvPr id="214" name="Group 213">
            <a:extLst>
              <a:ext uri="{FF2B5EF4-FFF2-40B4-BE49-F238E27FC236}">
                <a16:creationId xmlns:a16="http://schemas.microsoft.com/office/drawing/2014/main" xmlns="" id="{223A9FCA-072C-3043-B316-70337C8A82D1}"/>
              </a:ext>
            </a:extLst>
          </p:cNvPr>
          <p:cNvGrpSpPr/>
          <p:nvPr/>
        </p:nvGrpSpPr>
        <p:grpSpPr>
          <a:xfrm>
            <a:off x="7561385" y="1311331"/>
            <a:ext cx="4239640" cy="816418"/>
            <a:chOff x="7015575" y="1691386"/>
            <a:chExt cx="5960327" cy="1052514"/>
          </a:xfrm>
          <a:solidFill>
            <a:srgbClr val="FF0000"/>
          </a:solidFill>
        </p:grpSpPr>
        <p:pic>
          <p:nvPicPr>
            <p:cNvPr id="291" name="Graphic 290" descr="User">
              <a:extLst>
                <a:ext uri="{FF2B5EF4-FFF2-40B4-BE49-F238E27FC236}">
                  <a16:creationId xmlns:a16="http://schemas.microsoft.com/office/drawing/2014/main" xmlns="" id="{18526454-8769-2D4D-A09F-653D37F7E4A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15575" y="1693656"/>
              <a:ext cx="1000792" cy="1050244"/>
            </a:xfrm>
            <a:prstGeom prst="rect">
              <a:avLst/>
            </a:prstGeom>
          </p:spPr>
        </p:pic>
        <p:grpSp>
          <p:nvGrpSpPr>
            <p:cNvPr id="281" name="Group 280">
              <a:extLst>
                <a:ext uri="{FF2B5EF4-FFF2-40B4-BE49-F238E27FC236}">
                  <a16:creationId xmlns:a16="http://schemas.microsoft.com/office/drawing/2014/main" xmlns="" id="{97C94E2D-578D-F448-9404-1501C8A2D60A}"/>
                </a:ext>
              </a:extLst>
            </p:cNvPr>
            <p:cNvGrpSpPr/>
            <p:nvPr/>
          </p:nvGrpSpPr>
          <p:grpSpPr>
            <a:xfrm>
              <a:off x="7841755" y="1691386"/>
              <a:ext cx="2675309" cy="1052312"/>
              <a:chOff x="5361988" y="1691588"/>
              <a:chExt cx="2675309" cy="1052312"/>
            </a:xfrm>
            <a:grpFill/>
          </p:grpSpPr>
          <p:pic>
            <p:nvPicPr>
              <p:cNvPr id="286" name="Graphic 285" descr="User">
                <a:extLst>
                  <a:ext uri="{FF2B5EF4-FFF2-40B4-BE49-F238E27FC236}">
                    <a16:creationId xmlns:a16="http://schemas.microsoft.com/office/drawing/2014/main" xmlns="" id="{5A370346-6A3D-5B4D-9528-F1B9B462CC7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287" name="Graphic 286" descr="User">
                <a:extLst>
                  <a:ext uri="{FF2B5EF4-FFF2-40B4-BE49-F238E27FC236}">
                    <a16:creationId xmlns:a16="http://schemas.microsoft.com/office/drawing/2014/main" xmlns="" id="{D1CB919C-C692-CC4A-89D3-4F75CECE5891}"/>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217264" y="1691588"/>
                <a:ext cx="1000792" cy="1050245"/>
              </a:xfrm>
              <a:prstGeom prst="rect">
                <a:avLst/>
              </a:prstGeom>
            </p:spPr>
          </p:pic>
          <p:pic>
            <p:nvPicPr>
              <p:cNvPr id="288" name="Graphic 287" descr="User">
                <a:extLst>
                  <a:ext uri="{FF2B5EF4-FFF2-40B4-BE49-F238E27FC236}">
                    <a16:creationId xmlns:a16="http://schemas.microsoft.com/office/drawing/2014/main" xmlns="" id="{A7AEF5D9-82CA-E940-A14D-643E922DB1F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36505" y="1693655"/>
                <a:ext cx="1000792" cy="1050245"/>
              </a:xfrm>
              <a:prstGeom prst="rect">
                <a:avLst/>
              </a:prstGeom>
            </p:spPr>
          </p:pic>
        </p:grpSp>
        <p:grpSp>
          <p:nvGrpSpPr>
            <p:cNvPr id="282" name="Group 281">
              <a:extLst>
                <a:ext uri="{FF2B5EF4-FFF2-40B4-BE49-F238E27FC236}">
                  <a16:creationId xmlns:a16="http://schemas.microsoft.com/office/drawing/2014/main" xmlns="" id="{43AC98BA-FF50-B84A-830D-A03DFAA8E699}"/>
                </a:ext>
              </a:extLst>
            </p:cNvPr>
            <p:cNvGrpSpPr/>
            <p:nvPr/>
          </p:nvGrpSpPr>
          <p:grpSpPr>
            <a:xfrm>
              <a:off x="10321522" y="1692167"/>
              <a:ext cx="2654380" cy="1050247"/>
              <a:chOff x="5361988" y="1686780"/>
              <a:chExt cx="2654380" cy="1050247"/>
            </a:xfrm>
            <a:grpFill/>
          </p:grpSpPr>
          <p:pic>
            <p:nvPicPr>
              <p:cNvPr id="283" name="Graphic 282" descr="User">
                <a:extLst>
                  <a:ext uri="{FF2B5EF4-FFF2-40B4-BE49-F238E27FC236}">
                    <a16:creationId xmlns:a16="http://schemas.microsoft.com/office/drawing/2014/main" xmlns="" id="{01C55510-AD84-434B-B16A-9653301A14F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86780"/>
                <a:ext cx="1000792" cy="1050245"/>
              </a:xfrm>
              <a:prstGeom prst="rect">
                <a:avLst/>
              </a:prstGeom>
            </p:spPr>
          </p:pic>
          <p:pic>
            <p:nvPicPr>
              <p:cNvPr id="284" name="Graphic 283" descr="User">
                <a:extLst>
                  <a:ext uri="{FF2B5EF4-FFF2-40B4-BE49-F238E27FC236}">
                    <a16:creationId xmlns:a16="http://schemas.microsoft.com/office/drawing/2014/main" xmlns="" id="{7B5DEB08-2F53-954F-B15A-86A77B12C8A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92584" y="1686782"/>
                <a:ext cx="1000792" cy="1050245"/>
              </a:xfrm>
              <a:prstGeom prst="rect">
                <a:avLst/>
              </a:prstGeom>
            </p:spPr>
          </p:pic>
          <p:pic>
            <p:nvPicPr>
              <p:cNvPr id="285" name="Graphic 284" descr="User">
                <a:extLst>
                  <a:ext uri="{FF2B5EF4-FFF2-40B4-BE49-F238E27FC236}">
                    <a16:creationId xmlns:a16="http://schemas.microsoft.com/office/drawing/2014/main" xmlns="" id="{AFE533D5-CA8F-C148-A323-81735C8FE1D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15575" y="1686781"/>
                <a:ext cx="1000793" cy="1050245"/>
              </a:xfrm>
              <a:prstGeom prst="rect">
                <a:avLst/>
              </a:prstGeom>
            </p:spPr>
          </p:pic>
        </p:grpSp>
      </p:grpSp>
      <p:grpSp>
        <p:nvGrpSpPr>
          <p:cNvPr id="215" name="Group 214">
            <a:extLst>
              <a:ext uri="{FF2B5EF4-FFF2-40B4-BE49-F238E27FC236}">
                <a16:creationId xmlns:a16="http://schemas.microsoft.com/office/drawing/2014/main" xmlns="" id="{57D7D126-78D4-1B41-827B-354BA4E39EC3}"/>
              </a:ext>
            </a:extLst>
          </p:cNvPr>
          <p:cNvGrpSpPr/>
          <p:nvPr/>
        </p:nvGrpSpPr>
        <p:grpSpPr>
          <a:xfrm>
            <a:off x="7561385" y="2024022"/>
            <a:ext cx="4239640" cy="820598"/>
            <a:chOff x="7015575" y="1691386"/>
            <a:chExt cx="5960327" cy="1057901"/>
          </a:xfrm>
          <a:solidFill>
            <a:srgbClr val="FF0000"/>
          </a:solidFill>
        </p:grpSpPr>
        <p:pic>
          <p:nvPicPr>
            <p:cNvPr id="279" name="Graphic 278" descr="User">
              <a:extLst>
                <a:ext uri="{FF2B5EF4-FFF2-40B4-BE49-F238E27FC236}">
                  <a16:creationId xmlns:a16="http://schemas.microsoft.com/office/drawing/2014/main" xmlns="" id="{B5F3E756-F434-0342-AD7E-0031FE5E13B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15575" y="1693656"/>
              <a:ext cx="1000792" cy="1050245"/>
            </a:xfrm>
            <a:prstGeom prst="rect">
              <a:avLst/>
            </a:prstGeom>
          </p:spPr>
        </p:pic>
        <p:grpSp>
          <p:nvGrpSpPr>
            <p:cNvPr id="269" name="Group 268">
              <a:extLst>
                <a:ext uri="{FF2B5EF4-FFF2-40B4-BE49-F238E27FC236}">
                  <a16:creationId xmlns:a16="http://schemas.microsoft.com/office/drawing/2014/main" xmlns="" id="{23620705-47A7-E340-82A2-C505519FF273}"/>
                </a:ext>
              </a:extLst>
            </p:cNvPr>
            <p:cNvGrpSpPr/>
            <p:nvPr/>
          </p:nvGrpSpPr>
          <p:grpSpPr>
            <a:xfrm>
              <a:off x="7841755" y="1691386"/>
              <a:ext cx="2675309" cy="1052312"/>
              <a:chOff x="5361988" y="1691588"/>
              <a:chExt cx="2675309" cy="1052312"/>
            </a:xfrm>
            <a:grpFill/>
          </p:grpSpPr>
          <p:pic>
            <p:nvPicPr>
              <p:cNvPr id="274" name="Graphic 273" descr="User">
                <a:extLst>
                  <a:ext uri="{FF2B5EF4-FFF2-40B4-BE49-F238E27FC236}">
                    <a16:creationId xmlns:a16="http://schemas.microsoft.com/office/drawing/2014/main" xmlns="" id="{457CCE32-9C7A-C44C-84BF-470909ACAD0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275" name="Graphic 274" descr="User">
                <a:extLst>
                  <a:ext uri="{FF2B5EF4-FFF2-40B4-BE49-F238E27FC236}">
                    <a16:creationId xmlns:a16="http://schemas.microsoft.com/office/drawing/2014/main" xmlns="" id="{FA8E823F-669A-C545-ADD1-1FFB2818ACDA}"/>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217264" y="1691588"/>
                <a:ext cx="1000792" cy="1050245"/>
              </a:xfrm>
              <a:prstGeom prst="rect">
                <a:avLst/>
              </a:prstGeom>
            </p:spPr>
          </p:pic>
          <p:pic>
            <p:nvPicPr>
              <p:cNvPr id="276" name="Graphic 275" descr="User">
                <a:extLst>
                  <a:ext uri="{FF2B5EF4-FFF2-40B4-BE49-F238E27FC236}">
                    <a16:creationId xmlns:a16="http://schemas.microsoft.com/office/drawing/2014/main" xmlns="" id="{C31BC0CA-D6E7-E141-B183-A5B96428DF8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36505" y="1693655"/>
                <a:ext cx="1000792" cy="1050245"/>
              </a:xfrm>
              <a:prstGeom prst="rect">
                <a:avLst/>
              </a:prstGeom>
            </p:spPr>
          </p:pic>
        </p:grpSp>
        <p:grpSp>
          <p:nvGrpSpPr>
            <p:cNvPr id="270" name="Group 269">
              <a:extLst>
                <a:ext uri="{FF2B5EF4-FFF2-40B4-BE49-F238E27FC236}">
                  <a16:creationId xmlns:a16="http://schemas.microsoft.com/office/drawing/2014/main" xmlns="" id="{BA0C7FD9-6055-DD41-BBDA-126358FB91A2}"/>
                </a:ext>
              </a:extLst>
            </p:cNvPr>
            <p:cNvGrpSpPr/>
            <p:nvPr/>
          </p:nvGrpSpPr>
          <p:grpSpPr>
            <a:xfrm>
              <a:off x="10321522" y="1696975"/>
              <a:ext cx="2654380" cy="1052312"/>
              <a:chOff x="5361988" y="1691588"/>
              <a:chExt cx="2654380" cy="1052312"/>
            </a:xfrm>
            <a:grpFill/>
          </p:grpSpPr>
          <p:pic>
            <p:nvPicPr>
              <p:cNvPr id="271" name="Graphic 270" descr="User">
                <a:extLst>
                  <a:ext uri="{FF2B5EF4-FFF2-40B4-BE49-F238E27FC236}">
                    <a16:creationId xmlns:a16="http://schemas.microsoft.com/office/drawing/2014/main" xmlns="" id="{2D7FEFDD-415E-7747-B0E3-DFA2C2B83D30}"/>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93655"/>
                <a:ext cx="1000792" cy="1050245"/>
              </a:xfrm>
              <a:prstGeom prst="rect">
                <a:avLst/>
              </a:prstGeom>
            </p:spPr>
          </p:pic>
          <p:pic>
            <p:nvPicPr>
              <p:cNvPr id="272" name="Graphic 271" descr="User">
                <a:extLst>
                  <a:ext uri="{FF2B5EF4-FFF2-40B4-BE49-F238E27FC236}">
                    <a16:creationId xmlns:a16="http://schemas.microsoft.com/office/drawing/2014/main" xmlns="" id="{BB7CE60D-7CE5-B44E-9732-306963E8ADA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192584" y="1691588"/>
                <a:ext cx="1000792" cy="1050245"/>
              </a:xfrm>
              <a:prstGeom prst="rect">
                <a:avLst/>
              </a:prstGeom>
            </p:spPr>
          </p:pic>
          <p:pic>
            <p:nvPicPr>
              <p:cNvPr id="273" name="Graphic 272" descr="User">
                <a:extLst>
                  <a:ext uri="{FF2B5EF4-FFF2-40B4-BE49-F238E27FC236}">
                    <a16:creationId xmlns:a16="http://schemas.microsoft.com/office/drawing/2014/main" xmlns="" id="{B9738556-48F5-7744-9771-82DD5843A3FB}"/>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6" y="1693655"/>
                <a:ext cx="1000792" cy="1050245"/>
              </a:xfrm>
              <a:prstGeom prst="rect">
                <a:avLst/>
              </a:prstGeom>
            </p:spPr>
          </p:pic>
        </p:grpSp>
      </p:grpSp>
      <p:grpSp>
        <p:nvGrpSpPr>
          <p:cNvPr id="216" name="Group 215">
            <a:extLst>
              <a:ext uri="{FF2B5EF4-FFF2-40B4-BE49-F238E27FC236}">
                <a16:creationId xmlns:a16="http://schemas.microsoft.com/office/drawing/2014/main" xmlns="" id="{2D0B8E3E-0F04-CD40-A180-F47D787870C9}"/>
              </a:ext>
            </a:extLst>
          </p:cNvPr>
          <p:cNvGrpSpPr/>
          <p:nvPr/>
        </p:nvGrpSpPr>
        <p:grpSpPr>
          <a:xfrm>
            <a:off x="7553120" y="2749485"/>
            <a:ext cx="4239640" cy="820598"/>
            <a:chOff x="7015575" y="1691386"/>
            <a:chExt cx="5960327" cy="1057901"/>
          </a:xfrm>
          <a:solidFill>
            <a:schemeClr val="bg2"/>
          </a:solidFill>
        </p:grpSpPr>
        <p:pic>
          <p:nvPicPr>
            <p:cNvPr id="267" name="Graphic 266" descr="User">
              <a:extLst>
                <a:ext uri="{FF2B5EF4-FFF2-40B4-BE49-F238E27FC236}">
                  <a16:creationId xmlns:a16="http://schemas.microsoft.com/office/drawing/2014/main" xmlns="" id="{33A123E9-77D9-7A4C-9A0D-BF793E25BA5E}"/>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5" y="1693656"/>
              <a:ext cx="1000792" cy="1050245"/>
            </a:xfrm>
            <a:prstGeom prst="rect">
              <a:avLst/>
            </a:prstGeom>
          </p:spPr>
        </p:pic>
        <p:grpSp>
          <p:nvGrpSpPr>
            <p:cNvPr id="257" name="Group 256">
              <a:extLst>
                <a:ext uri="{FF2B5EF4-FFF2-40B4-BE49-F238E27FC236}">
                  <a16:creationId xmlns:a16="http://schemas.microsoft.com/office/drawing/2014/main" xmlns="" id="{8F411F80-DA92-7344-8535-7DD696AB1EA5}"/>
                </a:ext>
              </a:extLst>
            </p:cNvPr>
            <p:cNvGrpSpPr/>
            <p:nvPr/>
          </p:nvGrpSpPr>
          <p:grpSpPr>
            <a:xfrm>
              <a:off x="7841755" y="1691386"/>
              <a:ext cx="2675309" cy="1052312"/>
              <a:chOff x="5361988" y="1691588"/>
              <a:chExt cx="2675309" cy="1052312"/>
            </a:xfrm>
            <a:grpFill/>
          </p:grpSpPr>
          <p:pic>
            <p:nvPicPr>
              <p:cNvPr id="262" name="Graphic 261" descr="User">
                <a:extLst>
                  <a:ext uri="{FF2B5EF4-FFF2-40B4-BE49-F238E27FC236}">
                    <a16:creationId xmlns:a16="http://schemas.microsoft.com/office/drawing/2014/main" xmlns="" id="{6CE3E572-08B5-B54D-830C-1C80959727E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93655"/>
                <a:ext cx="1000792" cy="1050245"/>
              </a:xfrm>
              <a:prstGeom prst="rect">
                <a:avLst/>
              </a:prstGeom>
            </p:spPr>
          </p:pic>
          <p:pic>
            <p:nvPicPr>
              <p:cNvPr id="263" name="Graphic 262" descr="User">
                <a:extLst>
                  <a:ext uri="{FF2B5EF4-FFF2-40B4-BE49-F238E27FC236}">
                    <a16:creationId xmlns:a16="http://schemas.microsoft.com/office/drawing/2014/main" xmlns="" id="{E070EB01-B5BE-FD4D-BF49-19D2099013CD}"/>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217264" y="1691588"/>
                <a:ext cx="1000792" cy="1050245"/>
              </a:xfrm>
              <a:prstGeom prst="rect">
                <a:avLst/>
              </a:prstGeom>
            </p:spPr>
          </p:pic>
          <p:pic>
            <p:nvPicPr>
              <p:cNvPr id="264" name="Graphic 263" descr="User">
                <a:extLst>
                  <a:ext uri="{FF2B5EF4-FFF2-40B4-BE49-F238E27FC236}">
                    <a16:creationId xmlns:a16="http://schemas.microsoft.com/office/drawing/2014/main" xmlns="" id="{13A88C55-643C-A843-A47C-3CD6521DD01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36505" y="1693655"/>
                <a:ext cx="1000792" cy="1050245"/>
              </a:xfrm>
              <a:prstGeom prst="rect">
                <a:avLst/>
              </a:prstGeom>
            </p:spPr>
          </p:pic>
        </p:grpSp>
        <p:grpSp>
          <p:nvGrpSpPr>
            <p:cNvPr id="258" name="Group 257">
              <a:extLst>
                <a:ext uri="{FF2B5EF4-FFF2-40B4-BE49-F238E27FC236}">
                  <a16:creationId xmlns:a16="http://schemas.microsoft.com/office/drawing/2014/main" xmlns="" id="{72158DF8-BFC2-2E40-ACC9-DA53BD8E8032}"/>
                </a:ext>
              </a:extLst>
            </p:cNvPr>
            <p:cNvGrpSpPr/>
            <p:nvPr/>
          </p:nvGrpSpPr>
          <p:grpSpPr>
            <a:xfrm>
              <a:off x="10321522" y="1696975"/>
              <a:ext cx="2654380" cy="1052312"/>
              <a:chOff x="5361988" y="1691588"/>
              <a:chExt cx="2654380" cy="1052312"/>
            </a:xfrm>
            <a:grpFill/>
          </p:grpSpPr>
          <p:pic>
            <p:nvPicPr>
              <p:cNvPr id="259" name="Graphic 258" descr="User">
                <a:extLst>
                  <a:ext uri="{FF2B5EF4-FFF2-40B4-BE49-F238E27FC236}">
                    <a16:creationId xmlns:a16="http://schemas.microsoft.com/office/drawing/2014/main" xmlns="" id="{2A352533-C3AC-B140-97D4-02BD763931E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93655"/>
                <a:ext cx="1000792" cy="1050245"/>
              </a:xfrm>
              <a:prstGeom prst="rect">
                <a:avLst/>
              </a:prstGeom>
            </p:spPr>
          </p:pic>
          <p:pic>
            <p:nvPicPr>
              <p:cNvPr id="260" name="Graphic 259" descr="User">
                <a:extLst>
                  <a:ext uri="{FF2B5EF4-FFF2-40B4-BE49-F238E27FC236}">
                    <a16:creationId xmlns:a16="http://schemas.microsoft.com/office/drawing/2014/main" xmlns="" id="{8E4CADD3-06CE-1B40-9E12-226D4E9A730D}"/>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192584" y="1691588"/>
                <a:ext cx="1000792" cy="1050245"/>
              </a:xfrm>
              <a:prstGeom prst="rect">
                <a:avLst/>
              </a:prstGeom>
            </p:spPr>
          </p:pic>
          <p:pic>
            <p:nvPicPr>
              <p:cNvPr id="261" name="Graphic 260" descr="User">
                <a:extLst>
                  <a:ext uri="{FF2B5EF4-FFF2-40B4-BE49-F238E27FC236}">
                    <a16:creationId xmlns:a16="http://schemas.microsoft.com/office/drawing/2014/main" xmlns="" id="{902CDC82-1346-244E-B7C2-AEAEACEEE6A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6" y="1693655"/>
                <a:ext cx="1000792" cy="1050245"/>
              </a:xfrm>
              <a:prstGeom prst="rect">
                <a:avLst/>
              </a:prstGeom>
            </p:spPr>
          </p:pic>
        </p:grpSp>
      </p:grpSp>
      <p:grpSp>
        <p:nvGrpSpPr>
          <p:cNvPr id="217" name="Group 216">
            <a:extLst>
              <a:ext uri="{FF2B5EF4-FFF2-40B4-BE49-F238E27FC236}">
                <a16:creationId xmlns:a16="http://schemas.microsoft.com/office/drawing/2014/main" xmlns="" id="{4146FAF4-F353-B64B-A430-C25F2DD7F9EB}"/>
              </a:ext>
            </a:extLst>
          </p:cNvPr>
          <p:cNvGrpSpPr/>
          <p:nvPr/>
        </p:nvGrpSpPr>
        <p:grpSpPr>
          <a:xfrm>
            <a:off x="7553120" y="3451702"/>
            <a:ext cx="4239640" cy="820598"/>
            <a:chOff x="7015575" y="1691386"/>
            <a:chExt cx="5960327" cy="1057901"/>
          </a:xfrm>
          <a:solidFill>
            <a:srgbClr val="00B0F0"/>
          </a:solidFill>
        </p:grpSpPr>
        <p:pic>
          <p:nvPicPr>
            <p:cNvPr id="255" name="Graphic 254" descr="User">
              <a:extLst>
                <a:ext uri="{FF2B5EF4-FFF2-40B4-BE49-F238E27FC236}">
                  <a16:creationId xmlns:a16="http://schemas.microsoft.com/office/drawing/2014/main" xmlns="" id="{EDF50674-3AC6-2447-8547-14EB9B323C3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5" y="1693656"/>
              <a:ext cx="1000792" cy="1050245"/>
            </a:xfrm>
            <a:prstGeom prst="rect">
              <a:avLst/>
            </a:prstGeom>
          </p:spPr>
        </p:pic>
        <p:grpSp>
          <p:nvGrpSpPr>
            <p:cNvPr id="245" name="Group 244">
              <a:extLst>
                <a:ext uri="{FF2B5EF4-FFF2-40B4-BE49-F238E27FC236}">
                  <a16:creationId xmlns:a16="http://schemas.microsoft.com/office/drawing/2014/main" xmlns="" id="{D4CFA29F-E9B3-8043-80BE-03E9035953AA}"/>
                </a:ext>
              </a:extLst>
            </p:cNvPr>
            <p:cNvGrpSpPr/>
            <p:nvPr/>
          </p:nvGrpSpPr>
          <p:grpSpPr>
            <a:xfrm>
              <a:off x="7841755" y="1691386"/>
              <a:ext cx="2675309" cy="1052312"/>
              <a:chOff x="5361988" y="1691588"/>
              <a:chExt cx="2675309" cy="1052312"/>
            </a:xfrm>
            <a:grpFill/>
          </p:grpSpPr>
          <p:pic>
            <p:nvPicPr>
              <p:cNvPr id="250" name="Graphic 249" descr="User">
                <a:extLst>
                  <a:ext uri="{FF2B5EF4-FFF2-40B4-BE49-F238E27FC236}">
                    <a16:creationId xmlns:a16="http://schemas.microsoft.com/office/drawing/2014/main" xmlns="" id="{C1B48724-6C18-B144-8758-0670CE07169C}"/>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93655"/>
                <a:ext cx="1000792" cy="1050245"/>
              </a:xfrm>
              <a:prstGeom prst="rect">
                <a:avLst/>
              </a:prstGeom>
            </p:spPr>
          </p:pic>
          <p:pic>
            <p:nvPicPr>
              <p:cNvPr id="251" name="Graphic 250" descr="User">
                <a:extLst>
                  <a:ext uri="{FF2B5EF4-FFF2-40B4-BE49-F238E27FC236}">
                    <a16:creationId xmlns:a16="http://schemas.microsoft.com/office/drawing/2014/main" xmlns="" id="{7DF84A73-DAAD-FD46-BBFC-5802EEE7EB08}"/>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217264" y="1691588"/>
                <a:ext cx="1000792" cy="1050245"/>
              </a:xfrm>
              <a:prstGeom prst="rect">
                <a:avLst/>
              </a:prstGeom>
            </p:spPr>
          </p:pic>
          <p:pic>
            <p:nvPicPr>
              <p:cNvPr id="252" name="Graphic 251" descr="User">
                <a:extLst>
                  <a:ext uri="{FF2B5EF4-FFF2-40B4-BE49-F238E27FC236}">
                    <a16:creationId xmlns:a16="http://schemas.microsoft.com/office/drawing/2014/main" xmlns="" id="{86BACFB0-A36C-0340-87B3-8986C9D1B8DC}"/>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36505" y="1693655"/>
                <a:ext cx="1000792" cy="1050245"/>
              </a:xfrm>
              <a:prstGeom prst="rect">
                <a:avLst/>
              </a:prstGeom>
            </p:spPr>
          </p:pic>
        </p:grpSp>
        <p:grpSp>
          <p:nvGrpSpPr>
            <p:cNvPr id="246" name="Group 245">
              <a:extLst>
                <a:ext uri="{FF2B5EF4-FFF2-40B4-BE49-F238E27FC236}">
                  <a16:creationId xmlns:a16="http://schemas.microsoft.com/office/drawing/2014/main" xmlns="" id="{7550CA15-5AA6-EF4C-95D1-FA8D6FE547BA}"/>
                </a:ext>
              </a:extLst>
            </p:cNvPr>
            <p:cNvGrpSpPr/>
            <p:nvPr/>
          </p:nvGrpSpPr>
          <p:grpSpPr>
            <a:xfrm>
              <a:off x="10321522" y="1696975"/>
              <a:ext cx="2654380" cy="1052312"/>
              <a:chOff x="5361988" y="1691588"/>
              <a:chExt cx="2654380" cy="1052312"/>
            </a:xfrm>
            <a:grpFill/>
          </p:grpSpPr>
          <p:pic>
            <p:nvPicPr>
              <p:cNvPr id="247" name="Graphic 246" descr="User">
                <a:extLst>
                  <a:ext uri="{FF2B5EF4-FFF2-40B4-BE49-F238E27FC236}">
                    <a16:creationId xmlns:a16="http://schemas.microsoft.com/office/drawing/2014/main" xmlns="" id="{886BBBEB-0315-9B43-BA57-70C95A3EF780}"/>
                  </a:ext>
                </a:extLst>
              </p:cNvPr>
              <p:cNvPicPr>
                <a:picLocks noChangeAspect="1"/>
              </p:cNvPicPr>
              <p:nvPr/>
            </p:nvPicPr>
            <p:blipFill>
              <a:blip r:embed="rId5">
                <a:extLst>
                  <a:ext uri="{96DAC541-7B7A-43D3-8B79-37D633B846F1}">
                    <asvg:svgBlip xmlns:asvg="http://schemas.microsoft.com/office/drawing/2016/SVG/main" xmlns="" r:embed="rId7"/>
                  </a:ext>
                </a:extLst>
              </a:blip>
              <a:stretch>
                <a:fillRect/>
              </a:stretch>
            </p:blipFill>
            <p:spPr>
              <a:xfrm>
                <a:off x="5361988" y="1693655"/>
                <a:ext cx="1000792" cy="1050245"/>
              </a:xfrm>
              <a:prstGeom prst="rect">
                <a:avLst/>
              </a:prstGeom>
            </p:spPr>
          </p:pic>
          <p:pic>
            <p:nvPicPr>
              <p:cNvPr id="248" name="Graphic 247" descr="User">
                <a:extLst>
                  <a:ext uri="{FF2B5EF4-FFF2-40B4-BE49-F238E27FC236}">
                    <a16:creationId xmlns:a16="http://schemas.microsoft.com/office/drawing/2014/main" xmlns="" id="{2C7DFD20-C77D-8244-9941-AF32977EFEA1}"/>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6192584" y="1691588"/>
                <a:ext cx="1000792" cy="1050245"/>
              </a:xfrm>
              <a:prstGeom prst="rect">
                <a:avLst/>
              </a:prstGeom>
            </p:spPr>
          </p:pic>
          <p:pic>
            <p:nvPicPr>
              <p:cNvPr id="249" name="Graphic 248" descr="User">
                <a:extLst>
                  <a:ext uri="{FF2B5EF4-FFF2-40B4-BE49-F238E27FC236}">
                    <a16:creationId xmlns:a16="http://schemas.microsoft.com/office/drawing/2014/main" xmlns="" id="{DE03FDE6-E5A9-4548-B7D1-DCF5E865CE53}"/>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7015576" y="1693655"/>
                <a:ext cx="1000792" cy="1050245"/>
              </a:xfrm>
              <a:prstGeom prst="rect">
                <a:avLst/>
              </a:prstGeom>
            </p:spPr>
          </p:pic>
        </p:grpSp>
      </p:grpSp>
      <p:grpSp>
        <p:nvGrpSpPr>
          <p:cNvPr id="218" name="Group 217">
            <a:extLst>
              <a:ext uri="{FF2B5EF4-FFF2-40B4-BE49-F238E27FC236}">
                <a16:creationId xmlns:a16="http://schemas.microsoft.com/office/drawing/2014/main" xmlns="" id="{81B7B8ED-8B94-BC46-BA14-6A61756AD096}"/>
              </a:ext>
            </a:extLst>
          </p:cNvPr>
          <p:cNvGrpSpPr/>
          <p:nvPr/>
        </p:nvGrpSpPr>
        <p:grpSpPr>
          <a:xfrm>
            <a:off x="7551923" y="4160367"/>
            <a:ext cx="4239640" cy="820598"/>
            <a:chOff x="7015575" y="1691386"/>
            <a:chExt cx="5960327" cy="1057901"/>
          </a:xfrm>
          <a:solidFill>
            <a:srgbClr val="942093"/>
          </a:solidFill>
        </p:grpSpPr>
        <p:pic>
          <p:nvPicPr>
            <p:cNvPr id="243" name="Graphic 242" descr="User">
              <a:extLst>
                <a:ext uri="{FF2B5EF4-FFF2-40B4-BE49-F238E27FC236}">
                  <a16:creationId xmlns:a16="http://schemas.microsoft.com/office/drawing/2014/main" xmlns="" id="{825669B3-62AE-C84B-8E00-13BE3B0E829B}"/>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7015575" y="1693656"/>
              <a:ext cx="1000792" cy="1050245"/>
            </a:xfrm>
            <a:prstGeom prst="rect">
              <a:avLst/>
            </a:prstGeom>
          </p:spPr>
        </p:pic>
        <p:grpSp>
          <p:nvGrpSpPr>
            <p:cNvPr id="233" name="Group 232">
              <a:extLst>
                <a:ext uri="{FF2B5EF4-FFF2-40B4-BE49-F238E27FC236}">
                  <a16:creationId xmlns:a16="http://schemas.microsoft.com/office/drawing/2014/main" xmlns="" id="{9E565ADA-5130-D445-896E-C1E1E58A231D}"/>
                </a:ext>
              </a:extLst>
            </p:cNvPr>
            <p:cNvGrpSpPr/>
            <p:nvPr/>
          </p:nvGrpSpPr>
          <p:grpSpPr>
            <a:xfrm>
              <a:off x="7841755" y="1691386"/>
              <a:ext cx="2675309" cy="1052312"/>
              <a:chOff x="5361988" y="1691588"/>
              <a:chExt cx="2675309" cy="1052312"/>
            </a:xfrm>
            <a:grpFill/>
          </p:grpSpPr>
          <p:pic>
            <p:nvPicPr>
              <p:cNvPr id="238" name="Graphic 237" descr="User">
                <a:extLst>
                  <a:ext uri="{FF2B5EF4-FFF2-40B4-BE49-F238E27FC236}">
                    <a16:creationId xmlns:a16="http://schemas.microsoft.com/office/drawing/2014/main" xmlns="" id="{4820F172-FA65-0147-AC6F-555C34C6200A}"/>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5361988" y="1693655"/>
                <a:ext cx="1000792" cy="1050245"/>
              </a:xfrm>
              <a:prstGeom prst="rect">
                <a:avLst/>
              </a:prstGeom>
            </p:spPr>
          </p:pic>
          <p:pic>
            <p:nvPicPr>
              <p:cNvPr id="239" name="Graphic 238" descr="User">
                <a:extLst>
                  <a:ext uri="{FF2B5EF4-FFF2-40B4-BE49-F238E27FC236}">
                    <a16:creationId xmlns:a16="http://schemas.microsoft.com/office/drawing/2014/main" xmlns="" id="{8A21BB22-A121-E146-B625-E2B41F7D8F4A}"/>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6217264" y="1691588"/>
                <a:ext cx="1000792" cy="1050245"/>
              </a:xfrm>
              <a:prstGeom prst="rect">
                <a:avLst/>
              </a:prstGeom>
            </p:spPr>
          </p:pic>
          <p:pic>
            <p:nvPicPr>
              <p:cNvPr id="240" name="Graphic 239" descr="User">
                <a:extLst>
                  <a:ext uri="{FF2B5EF4-FFF2-40B4-BE49-F238E27FC236}">
                    <a16:creationId xmlns:a16="http://schemas.microsoft.com/office/drawing/2014/main" xmlns="" id="{B1C83E06-A4AB-CF45-8A47-760D36E8597F}"/>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7036505" y="1693655"/>
                <a:ext cx="1000792" cy="1050245"/>
              </a:xfrm>
              <a:prstGeom prst="rect">
                <a:avLst/>
              </a:prstGeom>
            </p:spPr>
          </p:pic>
        </p:grpSp>
        <p:grpSp>
          <p:nvGrpSpPr>
            <p:cNvPr id="234" name="Group 233">
              <a:extLst>
                <a:ext uri="{FF2B5EF4-FFF2-40B4-BE49-F238E27FC236}">
                  <a16:creationId xmlns:a16="http://schemas.microsoft.com/office/drawing/2014/main" xmlns="" id="{31B3AEB1-7E95-C842-9ADA-F72D86D2492A}"/>
                </a:ext>
              </a:extLst>
            </p:cNvPr>
            <p:cNvGrpSpPr/>
            <p:nvPr/>
          </p:nvGrpSpPr>
          <p:grpSpPr>
            <a:xfrm>
              <a:off x="10321522" y="1696975"/>
              <a:ext cx="2654380" cy="1052312"/>
              <a:chOff x="5361988" y="1691588"/>
              <a:chExt cx="2654380" cy="1052312"/>
            </a:xfrm>
            <a:grpFill/>
          </p:grpSpPr>
          <p:pic>
            <p:nvPicPr>
              <p:cNvPr id="235" name="Graphic 234" descr="User">
                <a:extLst>
                  <a:ext uri="{FF2B5EF4-FFF2-40B4-BE49-F238E27FC236}">
                    <a16:creationId xmlns:a16="http://schemas.microsoft.com/office/drawing/2014/main" xmlns="" id="{ADBBBE6F-8959-AF43-9C9E-034A8CB52C1C}"/>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5361988" y="1693655"/>
                <a:ext cx="1000792" cy="1050245"/>
              </a:xfrm>
              <a:prstGeom prst="rect">
                <a:avLst/>
              </a:prstGeom>
            </p:spPr>
          </p:pic>
          <p:pic>
            <p:nvPicPr>
              <p:cNvPr id="236" name="Graphic 235" descr="User">
                <a:extLst>
                  <a:ext uri="{FF2B5EF4-FFF2-40B4-BE49-F238E27FC236}">
                    <a16:creationId xmlns:a16="http://schemas.microsoft.com/office/drawing/2014/main" xmlns="" id="{45620380-D52E-5D41-A20C-769014E064A2}"/>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6192584" y="1691588"/>
                <a:ext cx="1000792" cy="1050245"/>
              </a:xfrm>
              <a:prstGeom prst="rect">
                <a:avLst/>
              </a:prstGeom>
            </p:spPr>
          </p:pic>
          <p:pic>
            <p:nvPicPr>
              <p:cNvPr id="237" name="Graphic 236" descr="User">
                <a:extLst>
                  <a:ext uri="{FF2B5EF4-FFF2-40B4-BE49-F238E27FC236}">
                    <a16:creationId xmlns:a16="http://schemas.microsoft.com/office/drawing/2014/main" xmlns="" id="{1B31B7C6-BE5F-C145-BE65-AAFF6B6E8922}"/>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7015576" y="1693655"/>
                <a:ext cx="1000792" cy="1050245"/>
              </a:xfrm>
              <a:prstGeom prst="rect">
                <a:avLst/>
              </a:prstGeom>
            </p:spPr>
          </p:pic>
        </p:grpSp>
      </p:grpSp>
      <p:grpSp>
        <p:nvGrpSpPr>
          <p:cNvPr id="219" name="Group 218">
            <a:extLst>
              <a:ext uri="{FF2B5EF4-FFF2-40B4-BE49-F238E27FC236}">
                <a16:creationId xmlns:a16="http://schemas.microsoft.com/office/drawing/2014/main" xmlns="" id="{341F966A-7DDD-FA40-BA12-993F61AC99D3}"/>
              </a:ext>
            </a:extLst>
          </p:cNvPr>
          <p:cNvGrpSpPr/>
          <p:nvPr/>
        </p:nvGrpSpPr>
        <p:grpSpPr>
          <a:xfrm>
            <a:off x="7561385" y="4845816"/>
            <a:ext cx="4239640" cy="816418"/>
            <a:chOff x="7015575" y="1691386"/>
            <a:chExt cx="5960327" cy="1052514"/>
          </a:xfrm>
          <a:solidFill>
            <a:srgbClr val="ED20FF">
              <a:alpha val="21000"/>
            </a:srgbClr>
          </a:solidFill>
        </p:grpSpPr>
        <p:pic>
          <p:nvPicPr>
            <p:cNvPr id="231" name="Graphic 230" descr="User">
              <a:extLst>
                <a:ext uri="{FF2B5EF4-FFF2-40B4-BE49-F238E27FC236}">
                  <a16:creationId xmlns:a16="http://schemas.microsoft.com/office/drawing/2014/main" xmlns="" id="{556AF4D3-BD9C-574D-B89B-33B868F66700}"/>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7015575" y="1693656"/>
              <a:ext cx="1000792" cy="1050244"/>
            </a:xfrm>
            <a:prstGeom prst="rect">
              <a:avLst/>
            </a:prstGeom>
          </p:spPr>
        </p:pic>
        <p:grpSp>
          <p:nvGrpSpPr>
            <p:cNvPr id="221" name="Group 220">
              <a:extLst>
                <a:ext uri="{FF2B5EF4-FFF2-40B4-BE49-F238E27FC236}">
                  <a16:creationId xmlns:a16="http://schemas.microsoft.com/office/drawing/2014/main" xmlns="" id="{F8ED1499-72B6-0D48-BCCD-9C5FF6CEC417}"/>
                </a:ext>
              </a:extLst>
            </p:cNvPr>
            <p:cNvGrpSpPr/>
            <p:nvPr/>
          </p:nvGrpSpPr>
          <p:grpSpPr>
            <a:xfrm>
              <a:off x="7841755" y="1691386"/>
              <a:ext cx="2675309" cy="1052312"/>
              <a:chOff x="5361988" y="1691588"/>
              <a:chExt cx="2675309" cy="1052312"/>
            </a:xfrm>
            <a:grpFill/>
          </p:grpSpPr>
          <p:pic>
            <p:nvPicPr>
              <p:cNvPr id="226" name="Graphic 225" descr="User">
                <a:extLst>
                  <a:ext uri="{FF2B5EF4-FFF2-40B4-BE49-F238E27FC236}">
                    <a16:creationId xmlns:a16="http://schemas.microsoft.com/office/drawing/2014/main" xmlns="" id="{08D42071-1374-FC47-B1EB-334EABF4C175}"/>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5361988" y="1693655"/>
                <a:ext cx="1000792" cy="1050245"/>
              </a:xfrm>
              <a:prstGeom prst="rect">
                <a:avLst/>
              </a:prstGeom>
            </p:spPr>
          </p:pic>
          <p:pic>
            <p:nvPicPr>
              <p:cNvPr id="227" name="Graphic 226" descr="User">
                <a:extLst>
                  <a:ext uri="{FF2B5EF4-FFF2-40B4-BE49-F238E27FC236}">
                    <a16:creationId xmlns:a16="http://schemas.microsoft.com/office/drawing/2014/main" xmlns="" id="{9231AA3F-7D0D-A040-A09A-52C77E10503A}"/>
                  </a:ext>
                </a:extLst>
              </p:cNvPr>
              <p:cNvPicPr>
                <a:picLocks noChangeAspect="1"/>
              </p:cNvPicPr>
              <p:nvPr/>
            </p:nvPicPr>
            <p:blipFill>
              <a:blip r:embed="rId8">
                <a:extLst>
                  <a:ext uri="{96DAC541-7B7A-43D3-8B79-37D633B846F1}">
                    <asvg:svgBlip xmlns:asvg="http://schemas.microsoft.com/office/drawing/2016/SVG/main" xmlns="" r:embed="rId10"/>
                  </a:ext>
                </a:extLst>
              </a:blip>
              <a:stretch>
                <a:fillRect/>
              </a:stretch>
            </p:blipFill>
            <p:spPr>
              <a:xfrm>
                <a:off x="6217264" y="1691588"/>
                <a:ext cx="1000792" cy="1050245"/>
              </a:xfrm>
              <a:prstGeom prst="rect">
                <a:avLst/>
              </a:prstGeom>
            </p:spPr>
          </p:pic>
          <p:pic>
            <p:nvPicPr>
              <p:cNvPr id="228" name="Graphic 227" descr="User">
                <a:extLst>
                  <a:ext uri="{FF2B5EF4-FFF2-40B4-BE49-F238E27FC236}">
                    <a16:creationId xmlns:a16="http://schemas.microsoft.com/office/drawing/2014/main" xmlns="" id="{67863886-A21C-5A40-9BDE-95F0C72EEC49}"/>
                  </a:ext>
                </a:extLst>
              </p:cNvPr>
              <p:cNvPicPr>
                <a:picLocks noChangeAspect="1"/>
              </p:cNvPicPr>
              <p:nvPr/>
            </p:nvPicPr>
            <p:blipFill>
              <a:blip r:embed="rId8">
                <a:extLst>
                  <a:ext uri="{96DAC541-7B7A-43D3-8B79-37D633B846F1}">
                    <asvg:svgBlip xmlns:asvg="http://schemas.microsoft.com/office/drawing/2016/SVG/main" xmlns="" r:embed="rId10"/>
                  </a:ext>
                </a:extLst>
              </a:blip>
              <a:stretch>
                <a:fillRect/>
              </a:stretch>
            </p:blipFill>
            <p:spPr>
              <a:xfrm>
                <a:off x="7036505" y="1693655"/>
                <a:ext cx="1000792" cy="1050245"/>
              </a:xfrm>
              <a:prstGeom prst="rect">
                <a:avLst/>
              </a:prstGeom>
            </p:spPr>
          </p:pic>
        </p:grpSp>
        <p:grpSp>
          <p:nvGrpSpPr>
            <p:cNvPr id="222" name="Group 221">
              <a:extLst>
                <a:ext uri="{FF2B5EF4-FFF2-40B4-BE49-F238E27FC236}">
                  <a16:creationId xmlns:a16="http://schemas.microsoft.com/office/drawing/2014/main" xmlns="" id="{0370FF33-9C28-8940-B661-D058942745FB}"/>
                </a:ext>
              </a:extLst>
            </p:cNvPr>
            <p:cNvGrpSpPr/>
            <p:nvPr/>
          </p:nvGrpSpPr>
          <p:grpSpPr>
            <a:xfrm>
              <a:off x="10321522" y="1692167"/>
              <a:ext cx="2654380" cy="1050247"/>
              <a:chOff x="5361988" y="1686780"/>
              <a:chExt cx="2654380" cy="1050247"/>
            </a:xfrm>
            <a:grpFill/>
          </p:grpSpPr>
          <p:pic>
            <p:nvPicPr>
              <p:cNvPr id="223" name="Graphic 222" descr="User">
                <a:extLst>
                  <a:ext uri="{FF2B5EF4-FFF2-40B4-BE49-F238E27FC236}">
                    <a16:creationId xmlns:a16="http://schemas.microsoft.com/office/drawing/2014/main" xmlns="" id="{6765E09C-F29A-F249-9A86-FAB9C9B8CA8C}"/>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5361988" y="1686780"/>
                <a:ext cx="1000792" cy="1050245"/>
              </a:xfrm>
              <a:prstGeom prst="rect">
                <a:avLst/>
              </a:prstGeom>
            </p:spPr>
          </p:pic>
          <p:pic>
            <p:nvPicPr>
              <p:cNvPr id="224" name="Graphic 223" descr="User">
                <a:extLst>
                  <a:ext uri="{FF2B5EF4-FFF2-40B4-BE49-F238E27FC236}">
                    <a16:creationId xmlns:a16="http://schemas.microsoft.com/office/drawing/2014/main" xmlns="" id="{9157023D-24D3-0344-8091-5F62CEF0590B}"/>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192584" y="1686782"/>
                <a:ext cx="1000792" cy="1050245"/>
              </a:xfrm>
              <a:prstGeom prst="rect">
                <a:avLst/>
              </a:prstGeom>
            </p:spPr>
          </p:pic>
          <p:pic>
            <p:nvPicPr>
              <p:cNvPr id="225" name="Graphic 224" descr="User">
                <a:extLst>
                  <a:ext uri="{FF2B5EF4-FFF2-40B4-BE49-F238E27FC236}">
                    <a16:creationId xmlns:a16="http://schemas.microsoft.com/office/drawing/2014/main" xmlns="" id="{D1CD0A1C-E2CC-8F47-B683-FD3EF17FC866}"/>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015575" y="1686781"/>
                <a:ext cx="1000793" cy="1050245"/>
              </a:xfrm>
              <a:prstGeom prst="rect">
                <a:avLst/>
              </a:prstGeom>
            </p:spPr>
          </p:pic>
        </p:grpSp>
      </p:grpSp>
      <p:grpSp>
        <p:nvGrpSpPr>
          <p:cNvPr id="2" name="Group 1">
            <a:extLst>
              <a:ext uri="{FF2B5EF4-FFF2-40B4-BE49-F238E27FC236}">
                <a16:creationId xmlns:a16="http://schemas.microsoft.com/office/drawing/2014/main" xmlns="" id="{A11264BA-202A-1B4A-958B-DE2D9CEB01C3}"/>
              </a:ext>
            </a:extLst>
          </p:cNvPr>
          <p:cNvGrpSpPr/>
          <p:nvPr/>
        </p:nvGrpSpPr>
        <p:grpSpPr>
          <a:xfrm>
            <a:off x="36969" y="1594163"/>
            <a:ext cx="7289722" cy="5069947"/>
            <a:chOff x="36969" y="1594163"/>
            <a:chExt cx="7289722" cy="5069947"/>
          </a:xfrm>
        </p:grpSpPr>
        <p:grpSp>
          <p:nvGrpSpPr>
            <p:cNvPr id="295" name="Group 294">
              <a:extLst>
                <a:ext uri="{FF2B5EF4-FFF2-40B4-BE49-F238E27FC236}">
                  <a16:creationId xmlns:a16="http://schemas.microsoft.com/office/drawing/2014/main" xmlns="" id="{0DE24A93-F94E-AE4F-8054-18113FD772B0}"/>
                </a:ext>
              </a:extLst>
            </p:cNvPr>
            <p:cNvGrpSpPr/>
            <p:nvPr/>
          </p:nvGrpSpPr>
          <p:grpSpPr>
            <a:xfrm>
              <a:off x="36969" y="1594163"/>
              <a:ext cx="7135072" cy="3695483"/>
              <a:chOff x="36969" y="2886958"/>
              <a:chExt cx="7135072" cy="2640492"/>
            </a:xfrm>
          </p:grpSpPr>
          <p:sp>
            <p:nvSpPr>
              <p:cNvPr id="292" name="Content Placeholder 2">
                <a:extLst>
                  <a:ext uri="{FF2B5EF4-FFF2-40B4-BE49-F238E27FC236}">
                    <a16:creationId xmlns:a16="http://schemas.microsoft.com/office/drawing/2014/main" xmlns="" id="{AF1F5B50-58E0-D642-8CE3-DB0DB320A059}"/>
                  </a:ext>
                </a:extLst>
              </p:cNvPr>
              <p:cNvSpPr txBox="1">
                <a:spLocks/>
              </p:cNvSpPr>
              <p:nvPr/>
            </p:nvSpPr>
            <p:spPr>
              <a:xfrm>
                <a:off x="56128" y="2886958"/>
                <a:ext cx="7115913" cy="512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3200" b="1" dirty="0"/>
                  <a:t>11</a:t>
                </a:r>
                <a:r>
                  <a:rPr lang="en-CA" sz="3200" dirty="0"/>
                  <a:t> prosecutions resulted in </a:t>
                </a:r>
                <a:r>
                  <a:rPr lang="en-CA" sz="3200" dirty="0">
                    <a:solidFill>
                      <a:srgbClr val="FF0000"/>
                    </a:solidFill>
                  </a:rPr>
                  <a:t>stays</a:t>
                </a:r>
                <a:r>
                  <a:rPr lang="en-CA" sz="3200" b="1" dirty="0">
                    <a:solidFill>
                      <a:srgbClr val="FF0000"/>
                    </a:solidFill>
                  </a:rPr>
                  <a:t>.</a:t>
                </a:r>
              </a:p>
            </p:txBody>
          </p:sp>
          <p:sp>
            <p:nvSpPr>
              <p:cNvPr id="293" name="Content Placeholder 2">
                <a:extLst>
                  <a:ext uri="{FF2B5EF4-FFF2-40B4-BE49-F238E27FC236}">
                    <a16:creationId xmlns:a16="http://schemas.microsoft.com/office/drawing/2014/main" xmlns="" id="{EE53AB7B-2E79-B944-ABF9-77DCEC4D72E0}"/>
                  </a:ext>
                </a:extLst>
              </p:cNvPr>
              <p:cNvSpPr txBox="1">
                <a:spLocks/>
              </p:cNvSpPr>
              <p:nvPr/>
            </p:nvSpPr>
            <p:spPr>
              <a:xfrm>
                <a:off x="36969" y="3753182"/>
                <a:ext cx="6859645" cy="909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3200" b="1" dirty="0"/>
                  <a:t>15</a:t>
                </a:r>
                <a:r>
                  <a:rPr lang="en-CA" sz="3200" dirty="0"/>
                  <a:t> prosecutions resulted in </a:t>
                </a:r>
                <a:r>
                  <a:rPr lang="en-CA" sz="3200" dirty="0">
                    <a:solidFill>
                      <a:srgbClr val="00B0F0"/>
                    </a:solidFill>
                  </a:rPr>
                  <a:t>guilty pleas.</a:t>
                </a:r>
              </a:p>
            </p:txBody>
          </p:sp>
          <p:sp>
            <p:nvSpPr>
              <p:cNvPr id="294" name="Content Placeholder 2">
                <a:extLst>
                  <a:ext uri="{FF2B5EF4-FFF2-40B4-BE49-F238E27FC236}">
                    <a16:creationId xmlns:a16="http://schemas.microsoft.com/office/drawing/2014/main" xmlns="" id="{2F1CB4E8-1A92-0C45-A0D5-DBC912BE5E0D}"/>
                  </a:ext>
                </a:extLst>
              </p:cNvPr>
              <p:cNvSpPr txBox="1">
                <a:spLocks/>
              </p:cNvSpPr>
              <p:nvPr/>
            </p:nvSpPr>
            <p:spPr>
              <a:xfrm>
                <a:off x="56128" y="4893304"/>
                <a:ext cx="6904539" cy="634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3200" b="1" dirty="0"/>
                  <a:t>13</a:t>
                </a:r>
                <a:r>
                  <a:rPr lang="en-CA" sz="3200" dirty="0"/>
                  <a:t> resulted in </a:t>
                </a:r>
                <a:r>
                  <a:rPr lang="en-CA" sz="3200" dirty="0">
                    <a:solidFill>
                      <a:srgbClr val="942093"/>
                    </a:solidFill>
                  </a:rPr>
                  <a:t>guilty verdicts</a:t>
                </a:r>
                <a:r>
                  <a:rPr lang="en-CA" sz="3200" dirty="0">
                    <a:solidFill>
                      <a:schemeClr val="bg2"/>
                    </a:solidFill>
                  </a:rPr>
                  <a:t>.</a:t>
                </a:r>
              </a:p>
            </p:txBody>
          </p:sp>
        </p:grpSp>
        <p:sp>
          <p:nvSpPr>
            <p:cNvPr id="67" name="Content Placeholder 2">
              <a:extLst>
                <a:ext uri="{FF2B5EF4-FFF2-40B4-BE49-F238E27FC236}">
                  <a16:creationId xmlns:a16="http://schemas.microsoft.com/office/drawing/2014/main" xmlns="" id="{15535EF6-DE81-AF4A-AF12-D9279B77C07F}"/>
                </a:ext>
              </a:extLst>
            </p:cNvPr>
            <p:cNvSpPr txBox="1">
              <a:spLocks/>
            </p:cNvSpPr>
            <p:nvPr/>
          </p:nvSpPr>
          <p:spPr>
            <a:xfrm>
              <a:off x="210778" y="5644531"/>
              <a:ext cx="7115913" cy="1019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3200" b="1" dirty="0"/>
                <a:t>5</a:t>
              </a:r>
              <a:r>
                <a:rPr lang="en-CA" sz="3200" dirty="0"/>
                <a:t> prosecutions resulted in </a:t>
              </a:r>
              <a:r>
                <a:rPr lang="en-CA" sz="3200" dirty="0">
                  <a:solidFill>
                    <a:srgbClr val="FF40FF"/>
                  </a:solidFill>
                </a:rPr>
                <a:t>acquittals.</a:t>
              </a:r>
            </a:p>
          </p:txBody>
        </p:sp>
      </p:grpSp>
      <p:pic>
        <p:nvPicPr>
          <p:cNvPr id="69" name="Graphic 68" descr="User">
            <a:extLst>
              <a:ext uri="{FF2B5EF4-FFF2-40B4-BE49-F238E27FC236}">
                <a16:creationId xmlns:a16="http://schemas.microsoft.com/office/drawing/2014/main" xmlns="" id="{9D018083-280F-3B44-A242-19AC474A5A35}"/>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543536" y="5540426"/>
            <a:ext cx="711873" cy="814658"/>
          </a:xfrm>
          <a:prstGeom prst="rect">
            <a:avLst/>
          </a:prstGeom>
        </p:spPr>
      </p:pic>
      <p:pic>
        <p:nvPicPr>
          <p:cNvPr id="70" name="Graphic 69" descr="User">
            <a:extLst>
              <a:ext uri="{FF2B5EF4-FFF2-40B4-BE49-F238E27FC236}">
                <a16:creationId xmlns:a16="http://schemas.microsoft.com/office/drawing/2014/main" xmlns="" id="{80974CBC-BCBE-4D4B-B854-69262BEED2A9}"/>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8128938" y="5540425"/>
            <a:ext cx="711874" cy="814658"/>
          </a:xfrm>
          <a:prstGeom prst="rect">
            <a:avLst/>
          </a:prstGeom>
        </p:spPr>
      </p:pic>
    </p:spTree>
    <p:extLst>
      <p:ext uri="{BB962C8B-B14F-4D97-AF65-F5344CB8AC3E}">
        <p14:creationId xmlns:p14="http://schemas.microsoft.com/office/powerpoint/2010/main" val="417830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52CB83A-E073-224F-A7A6-053357ED1468}"/>
              </a:ext>
            </a:extLst>
          </p:cNvPr>
          <p:cNvGraphicFramePr>
            <a:graphicFrameLocks noGrp="1"/>
          </p:cNvGraphicFramePr>
          <p:nvPr>
            <p:extLst>
              <p:ext uri="{D42A27DB-BD31-4B8C-83A1-F6EECF244321}">
                <p14:modId xmlns:p14="http://schemas.microsoft.com/office/powerpoint/2010/main" val="1096052683"/>
              </p:ext>
            </p:extLst>
          </p:nvPr>
        </p:nvGraphicFramePr>
        <p:xfrm>
          <a:off x="0" y="1508443"/>
          <a:ext cx="11929730" cy="5039219"/>
        </p:xfrm>
        <a:graphic>
          <a:graphicData uri="http://schemas.openxmlformats.org/drawingml/2006/table">
            <a:tbl>
              <a:tblPr firstRow="1" firstCol="1" bandRow="1">
                <a:tableStyleId>{00A15C55-8517-42AA-B614-E9B94910E393}</a:tableStyleId>
              </a:tblPr>
              <a:tblGrid>
                <a:gridCol w="2076506">
                  <a:extLst>
                    <a:ext uri="{9D8B030D-6E8A-4147-A177-3AD203B41FA5}">
                      <a16:colId xmlns:a16="http://schemas.microsoft.com/office/drawing/2014/main" xmlns="" val="2156401477"/>
                    </a:ext>
                  </a:extLst>
                </a:gridCol>
                <a:gridCol w="9853224">
                  <a:extLst>
                    <a:ext uri="{9D8B030D-6E8A-4147-A177-3AD203B41FA5}">
                      <a16:colId xmlns:a16="http://schemas.microsoft.com/office/drawing/2014/main" xmlns="" val="20000"/>
                    </a:ext>
                  </a:extLst>
                </a:gridCol>
              </a:tblGrid>
              <a:tr h="1216469">
                <a:tc>
                  <a:txBody>
                    <a:bodyPr/>
                    <a:lstStyle/>
                    <a:p>
                      <a:pPr algn="ctr">
                        <a:spcAft>
                          <a:spcPts val="0"/>
                        </a:spcAft>
                      </a:pPr>
                      <a:r>
                        <a:rPr lang="en-CA" sz="4400" b="1" dirty="0">
                          <a:solidFill>
                            <a:srgbClr val="FF0000"/>
                          </a:solidFill>
                          <a:effectLst/>
                          <a:latin typeface="Arial" panose="020B0604020202020204" pitchFamily="34" charset="0"/>
                          <a:ea typeface="Calibri" charset="0"/>
                          <a:cs typeface="Arial" panose="020B0604020202020204" pitchFamily="34" charset="0"/>
                        </a:rPr>
                        <a:t>64%</a:t>
                      </a:r>
                      <a:endParaRPr lang="en-US" sz="4400" b="1" dirty="0">
                        <a:solidFill>
                          <a:srgbClr val="FF0000"/>
                        </a:solidFill>
                        <a:effectLst/>
                        <a:latin typeface="Arial" panose="020B0604020202020204" pitchFamily="34" charset="0"/>
                        <a:ea typeface="Calibri"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en-US" sz="2600" b="0" dirty="0">
                          <a:solidFill>
                            <a:schemeClr val="tx1"/>
                          </a:solidFill>
                          <a:effectLst/>
                          <a:latin typeface="Arial" panose="020B0604020202020204" pitchFamily="34" charset="0"/>
                          <a:ea typeface="Calibri" charset="0"/>
                          <a:cs typeface="Arial" panose="020B0604020202020204" pitchFamily="34" charset="0"/>
                        </a:rPr>
                        <a:t>The </a:t>
                      </a:r>
                      <a:r>
                        <a:rPr lang="en-US" sz="2600" b="1" dirty="0">
                          <a:solidFill>
                            <a:schemeClr val="tx1"/>
                          </a:solidFill>
                          <a:effectLst/>
                          <a:latin typeface="Arial" panose="020B0604020202020204" pitchFamily="34" charset="0"/>
                          <a:ea typeface="Calibri" charset="0"/>
                          <a:cs typeface="Arial" panose="020B0604020202020204" pitchFamily="34" charset="0"/>
                        </a:rPr>
                        <a:t>conviction rate </a:t>
                      </a:r>
                      <a:r>
                        <a:rPr lang="en-US" sz="2600" b="0" dirty="0">
                          <a:solidFill>
                            <a:schemeClr val="tx1"/>
                          </a:solidFill>
                          <a:effectLst/>
                          <a:latin typeface="Arial" panose="020B0604020202020204" pitchFamily="34" charset="0"/>
                          <a:ea typeface="Calibri" charset="0"/>
                          <a:cs typeface="Arial" panose="020B0604020202020204" pitchFamily="34" charset="0"/>
                        </a:rPr>
                        <a:t>for terrorism prosecutions (28 out of 44 convicted). The average conviction rate is 63%.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316736">
                <a:tc>
                  <a:txBody>
                    <a:bodyPr/>
                    <a:lstStyle/>
                    <a:p>
                      <a:pPr algn="ctr">
                        <a:spcAft>
                          <a:spcPts val="0"/>
                        </a:spcAft>
                      </a:pPr>
                      <a:r>
                        <a:rPr lang="en-CA" sz="4400" b="1" dirty="0">
                          <a:solidFill>
                            <a:srgbClr val="FF0000"/>
                          </a:solidFill>
                          <a:effectLst/>
                          <a:latin typeface="Arial" panose="020B0604020202020204" pitchFamily="34" charset="0"/>
                          <a:ea typeface="Calibri" charset="0"/>
                          <a:cs typeface="Arial" panose="020B0604020202020204" pitchFamily="34" charset="0"/>
                        </a:rPr>
                        <a:t>9%</a:t>
                      </a:r>
                      <a:endParaRPr lang="en-US" sz="4400" b="1" dirty="0">
                        <a:solidFill>
                          <a:srgbClr val="FF0000"/>
                        </a:solidFill>
                        <a:effectLst/>
                        <a:latin typeface="Arial" panose="020B0604020202020204" pitchFamily="34" charset="0"/>
                        <a:ea typeface="Calibri"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en-CA" sz="2600" dirty="0">
                          <a:solidFill>
                            <a:schemeClr val="tx1"/>
                          </a:solidFill>
                          <a:effectLst/>
                          <a:latin typeface="Arial" panose="020B0604020202020204" pitchFamily="34" charset="0"/>
                          <a:cs typeface="Arial" panose="020B0604020202020204" pitchFamily="34" charset="0"/>
                        </a:rPr>
                        <a:t>The proportion of </a:t>
                      </a:r>
                      <a:r>
                        <a:rPr lang="en-CA" sz="2600" b="1" dirty="0">
                          <a:solidFill>
                            <a:schemeClr val="tx1"/>
                          </a:solidFill>
                          <a:effectLst/>
                          <a:latin typeface="Arial" panose="020B0604020202020204" pitchFamily="34" charset="0"/>
                          <a:cs typeface="Arial" panose="020B0604020202020204" pitchFamily="34" charset="0"/>
                        </a:rPr>
                        <a:t>female accused </a:t>
                      </a:r>
                      <a:r>
                        <a:rPr lang="en-CA" sz="2600" dirty="0">
                          <a:solidFill>
                            <a:schemeClr val="tx1"/>
                          </a:solidFill>
                          <a:effectLst/>
                          <a:latin typeface="Arial" panose="020B0604020202020204" pitchFamily="34" charset="0"/>
                          <a:cs typeface="Arial" panose="020B0604020202020204" pitchFamily="34" charset="0"/>
                        </a:rPr>
                        <a:t>(4 out of 44). The proportion for all crimes is 20%.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335024">
                <a:tc>
                  <a:txBody>
                    <a:bodyPr/>
                    <a:lstStyle/>
                    <a:p>
                      <a:pPr algn="ctr">
                        <a:spcAft>
                          <a:spcPts val="0"/>
                        </a:spcAft>
                      </a:pPr>
                      <a:r>
                        <a:rPr lang="en-CA" sz="4400" b="1" dirty="0">
                          <a:solidFill>
                            <a:srgbClr val="FF0000"/>
                          </a:solidFill>
                          <a:effectLst/>
                          <a:latin typeface="Arial" panose="020B0604020202020204" pitchFamily="34" charset="0"/>
                          <a:ea typeface="Calibri" charset="0"/>
                          <a:cs typeface="Arial" panose="020B0604020202020204" pitchFamily="34" charset="0"/>
                        </a:rPr>
                        <a:t>2</a:t>
                      </a:r>
                      <a:endParaRPr lang="en-US" sz="4400" b="1" dirty="0">
                        <a:solidFill>
                          <a:srgbClr val="FF0000"/>
                        </a:solidFill>
                        <a:effectLst/>
                        <a:latin typeface="Arial" panose="020B0604020202020204" pitchFamily="34" charset="0"/>
                        <a:ea typeface="Calibri"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en-CA" sz="2600" dirty="0">
                          <a:solidFill>
                            <a:schemeClr val="tx1"/>
                          </a:solidFill>
                          <a:effectLst/>
                          <a:latin typeface="Arial" panose="020B0604020202020204" pitchFamily="34" charset="0"/>
                          <a:cs typeface="Arial" panose="020B0604020202020204" pitchFamily="34" charset="0"/>
                        </a:rPr>
                        <a:t>The number of prosecutions for offences that were </a:t>
                      </a:r>
                      <a:r>
                        <a:rPr lang="en-CA" sz="2600" b="1" dirty="0">
                          <a:solidFill>
                            <a:schemeClr val="tx1"/>
                          </a:solidFill>
                          <a:effectLst/>
                          <a:latin typeface="Arial" panose="020B0604020202020204" pitchFamily="34" charset="0"/>
                          <a:cs typeface="Arial" panose="020B0604020202020204" pitchFamily="34" charset="0"/>
                        </a:rPr>
                        <a:t>not preparatory/inchoate</a:t>
                      </a:r>
                      <a:r>
                        <a:rPr lang="en-CA" sz="2600" dirty="0">
                          <a:solidFill>
                            <a:schemeClr val="tx1"/>
                          </a:solidFill>
                          <a:effectLst/>
                          <a:latin typeface="Arial" panose="020B0604020202020204" pitchFamily="34" charset="0"/>
                          <a:cs typeface="Arial" panose="020B0604020202020204" pitchFamily="34"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170990">
                <a:tc>
                  <a:txBody>
                    <a:bodyPr/>
                    <a:lstStyle/>
                    <a:p>
                      <a:pPr algn="ctr">
                        <a:spcAft>
                          <a:spcPts val="0"/>
                        </a:spcAft>
                      </a:pPr>
                      <a:r>
                        <a:rPr lang="en-US" sz="4400" b="1" dirty="0">
                          <a:solidFill>
                            <a:srgbClr val="FF0000"/>
                          </a:solidFill>
                          <a:effectLst/>
                          <a:latin typeface="Arial" panose="020B0604020202020204" pitchFamily="34" charset="0"/>
                          <a:ea typeface="Calibri" charset="0"/>
                          <a:cs typeface="Arial" panose="020B0604020202020204" pitchFamily="34" charset="0"/>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0"/>
                        </a:spcAft>
                      </a:pPr>
                      <a:r>
                        <a:rPr lang="en-CA" sz="2600" dirty="0">
                          <a:solidFill>
                            <a:schemeClr val="tx1"/>
                          </a:solidFill>
                          <a:effectLst/>
                          <a:latin typeface="Arial" panose="020B0604020202020204" pitchFamily="34" charset="0"/>
                          <a:cs typeface="Arial" panose="020B0604020202020204" pitchFamily="34" charset="0"/>
                        </a:rPr>
                        <a:t>The number of individuals who were </a:t>
                      </a:r>
                      <a:r>
                        <a:rPr lang="en-CA" sz="2600" b="1" dirty="0">
                          <a:solidFill>
                            <a:schemeClr val="tx1"/>
                          </a:solidFill>
                          <a:effectLst/>
                          <a:latin typeface="Arial" panose="020B0604020202020204" pitchFamily="34" charset="0"/>
                          <a:cs typeface="Arial" panose="020B0604020202020204" pitchFamily="34" charset="0"/>
                        </a:rPr>
                        <a:t>not affiliated with Islamic extremism</a:t>
                      </a:r>
                      <a:r>
                        <a:rPr lang="en-CA" sz="2600" dirty="0">
                          <a:solidFill>
                            <a:schemeClr val="tx1"/>
                          </a:solidFill>
                          <a:effectLst/>
                          <a:latin typeface="Arial" panose="020B0604020202020204" pitchFamily="34" charset="0"/>
                          <a:cs typeface="Arial" panose="020B0604020202020204" pitchFamily="34" charset="0"/>
                        </a:rPr>
                        <a: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2781167"/>
                  </a:ext>
                </a:extLst>
              </a:tr>
            </a:tbl>
          </a:graphicData>
        </a:graphic>
      </p:graphicFrame>
      <p:sp>
        <p:nvSpPr>
          <p:cNvPr id="7" name="Title 1">
            <a:extLst>
              <a:ext uri="{FF2B5EF4-FFF2-40B4-BE49-F238E27FC236}">
                <a16:creationId xmlns:a16="http://schemas.microsoft.com/office/drawing/2014/main" xmlns="" id="{13CD145F-B9D1-5A4C-B3F8-83EB8580A3AE}"/>
              </a:ext>
            </a:extLst>
          </p:cNvPr>
          <p:cNvSpPr txBox="1">
            <a:spLocks/>
          </p:cNvSpPr>
          <p:nvPr/>
        </p:nvSpPr>
        <p:spPr>
          <a:xfrm>
            <a:off x="58822" y="134821"/>
            <a:ext cx="114618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t>Terrorism prosecutions by the numbers:</a:t>
            </a:r>
          </a:p>
        </p:txBody>
      </p:sp>
    </p:spTree>
    <p:extLst>
      <p:ext uri="{BB962C8B-B14F-4D97-AF65-F5344CB8AC3E}">
        <p14:creationId xmlns:p14="http://schemas.microsoft.com/office/powerpoint/2010/main" val="55345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292A7B-6030-314B-A85D-4144AF023830}"/>
              </a:ext>
            </a:extLst>
          </p:cNvPr>
          <p:cNvSpPr>
            <a:spLocks noGrp="1"/>
          </p:cNvSpPr>
          <p:nvPr>
            <p:ph type="title"/>
          </p:nvPr>
        </p:nvSpPr>
        <p:spPr>
          <a:xfrm>
            <a:off x="131775" y="113081"/>
            <a:ext cx="12117289" cy="1325563"/>
          </a:xfrm>
        </p:spPr>
        <p:txBody>
          <a:bodyPr>
            <a:noAutofit/>
          </a:bodyPr>
          <a:lstStyle/>
          <a:p>
            <a:pPr lvl="1"/>
            <a:r>
              <a:rPr lang="en-CA" sz="4000" b="1" dirty="0">
                <a:solidFill>
                  <a:srgbClr val="FF0000"/>
                </a:solidFill>
              </a:rPr>
              <a:t>48%</a:t>
            </a:r>
            <a:r>
              <a:rPr lang="en-CA" sz="4000" b="1" dirty="0"/>
              <a:t> of terrorism prosecutions involved experts:</a:t>
            </a:r>
          </a:p>
        </p:txBody>
      </p:sp>
      <p:grpSp>
        <p:nvGrpSpPr>
          <p:cNvPr id="5" name="Group 4">
            <a:extLst>
              <a:ext uri="{FF2B5EF4-FFF2-40B4-BE49-F238E27FC236}">
                <a16:creationId xmlns:a16="http://schemas.microsoft.com/office/drawing/2014/main" xmlns="" id="{7F5EB883-90DA-9D42-B2F0-162CD3E16F5D}"/>
              </a:ext>
            </a:extLst>
          </p:cNvPr>
          <p:cNvGrpSpPr/>
          <p:nvPr/>
        </p:nvGrpSpPr>
        <p:grpSpPr>
          <a:xfrm>
            <a:off x="7169346" y="1117368"/>
            <a:ext cx="4631679" cy="905128"/>
            <a:chOff x="7015575" y="1691386"/>
            <a:chExt cx="5960327" cy="1052514"/>
          </a:xfrm>
          <a:solidFill>
            <a:srgbClr val="FF0000"/>
          </a:solidFill>
        </p:grpSpPr>
        <p:pic>
          <p:nvPicPr>
            <p:cNvPr id="6" name="Graphic 5" descr="User">
              <a:extLst>
                <a:ext uri="{FF2B5EF4-FFF2-40B4-BE49-F238E27FC236}">
                  <a16:creationId xmlns:a16="http://schemas.microsoft.com/office/drawing/2014/main" xmlns="" id="{8FB68448-3A5B-CE49-99A8-61EF7A7698C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15575" y="1693656"/>
              <a:ext cx="1000792" cy="1050244"/>
            </a:xfrm>
            <a:prstGeom prst="rect">
              <a:avLst/>
            </a:prstGeom>
          </p:spPr>
        </p:pic>
        <p:grpSp>
          <p:nvGrpSpPr>
            <p:cNvPr id="7" name="Group 6">
              <a:extLst>
                <a:ext uri="{FF2B5EF4-FFF2-40B4-BE49-F238E27FC236}">
                  <a16:creationId xmlns:a16="http://schemas.microsoft.com/office/drawing/2014/main" xmlns="" id="{3C0206A2-53EF-C949-A697-415D2B1ACED1}"/>
                </a:ext>
              </a:extLst>
            </p:cNvPr>
            <p:cNvGrpSpPr/>
            <p:nvPr/>
          </p:nvGrpSpPr>
          <p:grpSpPr>
            <a:xfrm>
              <a:off x="7841755" y="1691386"/>
              <a:ext cx="2675309" cy="1052312"/>
              <a:chOff x="5361988" y="1691588"/>
              <a:chExt cx="2675309" cy="1052312"/>
            </a:xfrm>
            <a:grpFill/>
          </p:grpSpPr>
          <p:pic>
            <p:nvPicPr>
              <p:cNvPr id="12" name="Graphic 11" descr="User">
                <a:extLst>
                  <a:ext uri="{FF2B5EF4-FFF2-40B4-BE49-F238E27FC236}">
                    <a16:creationId xmlns:a16="http://schemas.microsoft.com/office/drawing/2014/main" xmlns="" id="{CD733DB3-3E66-DA45-9FEE-C2D3B20D440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13" name="Graphic 12" descr="User">
                <a:extLst>
                  <a:ext uri="{FF2B5EF4-FFF2-40B4-BE49-F238E27FC236}">
                    <a16:creationId xmlns:a16="http://schemas.microsoft.com/office/drawing/2014/main" xmlns="" id="{6F6E629A-300C-154B-A4A2-551FC45006B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217264" y="1691588"/>
                <a:ext cx="1000792" cy="1050245"/>
              </a:xfrm>
              <a:prstGeom prst="rect">
                <a:avLst/>
              </a:prstGeom>
            </p:spPr>
          </p:pic>
          <p:pic>
            <p:nvPicPr>
              <p:cNvPr id="14" name="Graphic 13" descr="User">
                <a:extLst>
                  <a:ext uri="{FF2B5EF4-FFF2-40B4-BE49-F238E27FC236}">
                    <a16:creationId xmlns:a16="http://schemas.microsoft.com/office/drawing/2014/main" xmlns="" id="{3EFCB4EB-62AB-5743-AE73-2FC6A2AF298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36505" y="1693655"/>
                <a:ext cx="1000792" cy="1050245"/>
              </a:xfrm>
              <a:prstGeom prst="rect">
                <a:avLst/>
              </a:prstGeom>
            </p:spPr>
          </p:pic>
        </p:grpSp>
        <p:grpSp>
          <p:nvGrpSpPr>
            <p:cNvPr id="8" name="Group 7">
              <a:extLst>
                <a:ext uri="{FF2B5EF4-FFF2-40B4-BE49-F238E27FC236}">
                  <a16:creationId xmlns:a16="http://schemas.microsoft.com/office/drawing/2014/main" xmlns="" id="{2B07CDDF-FA7E-B042-9EBF-08AD180C6DE3}"/>
                </a:ext>
              </a:extLst>
            </p:cNvPr>
            <p:cNvGrpSpPr/>
            <p:nvPr/>
          </p:nvGrpSpPr>
          <p:grpSpPr>
            <a:xfrm>
              <a:off x="10321522" y="1692167"/>
              <a:ext cx="2654380" cy="1050247"/>
              <a:chOff x="5361988" y="1686780"/>
              <a:chExt cx="2654380" cy="1050247"/>
            </a:xfrm>
            <a:grpFill/>
          </p:grpSpPr>
          <p:pic>
            <p:nvPicPr>
              <p:cNvPr id="9" name="Graphic 8" descr="User">
                <a:extLst>
                  <a:ext uri="{FF2B5EF4-FFF2-40B4-BE49-F238E27FC236}">
                    <a16:creationId xmlns:a16="http://schemas.microsoft.com/office/drawing/2014/main" xmlns="" id="{B2D7C614-A455-E94D-9D90-08C8144CD4B0}"/>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86780"/>
                <a:ext cx="1000792" cy="1050245"/>
              </a:xfrm>
              <a:prstGeom prst="rect">
                <a:avLst/>
              </a:prstGeom>
            </p:spPr>
          </p:pic>
          <p:pic>
            <p:nvPicPr>
              <p:cNvPr id="10" name="Graphic 9" descr="User">
                <a:extLst>
                  <a:ext uri="{FF2B5EF4-FFF2-40B4-BE49-F238E27FC236}">
                    <a16:creationId xmlns:a16="http://schemas.microsoft.com/office/drawing/2014/main" xmlns="" id="{445A3951-88E5-DF4E-BFD9-51E3EB0FE066}"/>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192584" y="1686782"/>
                <a:ext cx="1000792" cy="1050245"/>
              </a:xfrm>
              <a:prstGeom prst="rect">
                <a:avLst/>
              </a:prstGeom>
            </p:spPr>
          </p:pic>
          <p:pic>
            <p:nvPicPr>
              <p:cNvPr id="11" name="Graphic 10" descr="User">
                <a:extLst>
                  <a:ext uri="{FF2B5EF4-FFF2-40B4-BE49-F238E27FC236}">
                    <a16:creationId xmlns:a16="http://schemas.microsoft.com/office/drawing/2014/main" xmlns="" id="{25AF7B22-2631-9D40-AE66-8B6B150BD54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5" y="1686781"/>
                <a:ext cx="1000793" cy="1050245"/>
              </a:xfrm>
              <a:prstGeom prst="rect">
                <a:avLst/>
              </a:prstGeom>
            </p:spPr>
          </p:pic>
        </p:grpSp>
      </p:grpSp>
      <p:grpSp>
        <p:nvGrpSpPr>
          <p:cNvPr id="15" name="Group 14">
            <a:extLst>
              <a:ext uri="{FF2B5EF4-FFF2-40B4-BE49-F238E27FC236}">
                <a16:creationId xmlns:a16="http://schemas.microsoft.com/office/drawing/2014/main" xmlns="" id="{C52F04EC-1890-A146-901C-98B53999EA01}"/>
              </a:ext>
            </a:extLst>
          </p:cNvPr>
          <p:cNvGrpSpPr/>
          <p:nvPr/>
        </p:nvGrpSpPr>
        <p:grpSpPr>
          <a:xfrm>
            <a:off x="7169346" y="1917984"/>
            <a:ext cx="4631679" cy="909762"/>
            <a:chOff x="7015575" y="1691386"/>
            <a:chExt cx="5960327" cy="1057901"/>
          </a:xfrm>
          <a:solidFill>
            <a:srgbClr val="FF0000"/>
          </a:solidFill>
        </p:grpSpPr>
        <p:pic>
          <p:nvPicPr>
            <p:cNvPr id="16" name="Graphic 15" descr="User">
              <a:extLst>
                <a:ext uri="{FF2B5EF4-FFF2-40B4-BE49-F238E27FC236}">
                  <a16:creationId xmlns:a16="http://schemas.microsoft.com/office/drawing/2014/main" xmlns="" id="{87FBE3F8-80A8-2148-996B-8461A390BE5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15575" y="1693656"/>
              <a:ext cx="1000792" cy="1050245"/>
            </a:xfrm>
            <a:prstGeom prst="rect">
              <a:avLst/>
            </a:prstGeom>
          </p:spPr>
        </p:pic>
        <p:grpSp>
          <p:nvGrpSpPr>
            <p:cNvPr id="17" name="Group 16">
              <a:extLst>
                <a:ext uri="{FF2B5EF4-FFF2-40B4-BE49-F238E27FC236}">
                  <a16:creationId xmlns:a16="http://schemas.microsoft.com/office/drawing/2014/main" xmlns="" id="{0C8FBB67-FBDA-C84D-A4C1-06ADC57E6A4B}"/>
                </a:ext>
              </a:extLst>
            </p:cNvPr>
            <p:cNvGrpSpPr/>
            <p:nvPr/>
          </p:nvGrpSpPr>
          <p:grpSpPr>
            <a:xfrm>
              <a:off x="7841755" y="1691386"/>
              <a:ext cx="2675309" cy="1052312"/>
              <a:chOff x="5361988" y="1691588"/>
              <a:chExt cx="2675309" cy="1052312"/>
            </a:xfrm>
            <a:grpFill/>
          </p:grpSpPr>
          <p:pic>
            <p:nvPicPr>
              <p:cNvPr id="22" name="Graphic 21" descr="User">
                <a:extLst>
                  <a:ext uri="{FF2B5EF4-FFF2-40B4-BE49-F238E27FC236}">
                    <a16:creationId xmlns:a16="http://schemas.microsoft.com/office/drawing/2014/main" xmlns="" id="{4FF827A2-0606-9043-BAC0-244CC24D772B}"/>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61988" y="1693655"/>
                <a:ext cx="1000792" cy="1050245"/>
              </a:xfrm>
              <a:prstGeom prst="rect">
                <a:avLst/>
              </a:prstGeom>
            </p:spPr>
          </p:pic>
          <p:pic>
            <p:nvPicPr>
              <p:cNvPr id="23" name="Graphic 22" descr="User">
                <a:extLst>
                  <a:ext uri="{FF2B5EF4-FFF2-40B4-BE49-F238E27FC236}">
                    <a16:creationId xmlns:a16="http://schemas.microsoft.com/office/drawing/2014/main" xmlns="" id="{0D20E8AC-12AB-3F4E-9B79-C20A0D0B500E}"/>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217264" y="1691588"/>
                <a:ext cx="1000792" cy="1050245"/>
              </a:xfrm>
              <a:prstGeom prst="rect">
                <a:avLst/>
              </a:prstGeom>
            </p:spPr>
          </p:pic>
          <p:pic>
            <p:nvPicPr>
              <p:cNvPr id="24" name="Graphic 23" descr="User">
                <a:extLst>
                  <a:ext uri="{FF2B5EF4-FFF2-40B4-BE49-F238E27FC236}">
                    <a16:creationId xmlns:a16="http://schemas.microsoft.com/office/drawing/2014/main" xmlns="" id="{73908D9E-AB07-3449-9B50-F7D3B6AA6EEB}"/>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036505" y="1693655"/>
                <a:ext cx="1000792" cy="1050245"/>
              </a:xfrm>
              <a:prstGeom prst="rect">
                <a:avLst/>
              </a:prstGeom>
            </p:spPr>
          </p:pic>
        </p:grpSp>
        <p:grpSp>
          <p:nvGrpSpPr>
            <p:cNvPr id="18" name="Group 17">
              <a:extLst>
                <a:ext uri="{FF2B5EF4-FFF2-40B4-BE49-F238E27FC236}">
                  <a16:creationId xmlns:a16="http://schemas.microsoft.com/office/drawing/2014/main" xmlns="" id="{C4F8BB1A-9A93-EC45-9E6A-83FFE5D9C4B0}"/>
                </a:ext>
              </a:extLst>
            </p:cNvPr>
            <p:cNvGrpSpPr/>
            <p:nvPr/>
          </p:nvGrpSpPr>
          <p:grpSpPr>
            <a:xfrm>
              <a:off x="10321522" y="1696975"/>
              <a:ext cx="2654380" cy="1052312"/>
              <a:chOff x="5361988" y="1691588"/>
              <a:chExt cx="2654380" cy="1052312"/>
            </a:xfrm>
            <a:grpFill/>
          </p:grpSpPr>
          <p:pic>
            <p:nvPicPr>
              <p:cNvPr id="19" name="Graphic 18" descr="User">
                <a:extLst>
                  <a:ext uri="{FF2B5EF4-FFF2-40B4-BE49-F238E27FC236}">
                    <a16:creationId xmlns:a16="http://schemas.microsoft.com/office/drawing/2014/main" xmlns="" id="{8DAADE18-E762-CA49-95D1-512901DC05CF}"/>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61988" y="1693655"/>
                <a:ext cx="1000792" cy="1050245"/>
              </a:xfrm>
              <a:prstGeom prst="rect">
                <a:avLst/>
              </a:prstGeom>
            </p:spPr>
          </p:pic>
          <p:pic>
            <p:nvPicPr>
              <p:cNvPr id="20" name="Graphic 19" descr="User">
                <a:extLst>
                  <a:ext uri="{FF2B5EF4-FFF2-40B4-BE49-F238E27FC236}">
                    <a16:creationId xmlns:a16="http://schemas.microsoft.com/office/drawing/2014/main" xmlns="" id="{AA430CCA-BED6-F84D-845C-1EFFA4779CC0}"/>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92584" y="1691588"/>
                <a:ext cx="1000792" cy="1050245"/>
              </a:xfrm>
              <a:prstGeom prst="rect">
                <a:avLst/>
              </a:prstGeom>
            </p:spPr>
          </p:pic>
          <p:pic>
            <p:nvPicPr>
              <p:cNvPr id="21" name="Graphic 20" descr="User">
                <a:extLst>
                  <a:ext uri="{FF2B5EF4-FFF2-40B4-BE49-F238E27FC236}">
                    <a16:creationId xmlns:a16="http://schemas.microsoft.com/office/drawing/2014/main" xmlns="" id="{A7B31742-65B9-C24C-B902-6C1900EA080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015576" y="1693655"/>
                <a:ext cx="1000792" cy="1050245"/>
              </a:xfrm>
              <a:prstGeom prst="rect">
                <a:avLst/>
              </a:prstGeom>
            </p:spPr>
          </p:pic>
        </p:grpSp>
      </p:grpSp>
      <p:grpSp>
        <p:nvGrpSpPr>
          <p:cNvPr id="25" name="Group 24">
            <a:extLst>
              <a:ext uri="{FF2B5EF4-FFF2-40B4-BE49-F238E27FC236}">
                <a16:creationId xmlns:a16="http://schemas.microsoft.com/office/drawing/2014/main" xmlns="" id="{29C30161-3254-3A4C-8775-225C7C233ECF}"/>
              </a:ext>
            </a:extLst>
          </p:cNvPr>
          <p:cNvGrpSpPr/>
          <p:nvPr/>
        </p:nvGrpSpPr>
        <p:grpSpPr>
          <a:xfrm>
            <a:off x="7161081" y="2748957"/>
            <a:ext cx="4631679" cy="909762"/>
            <a:chOff x="7015575" y="1691386"/>
            <a:chExt cx="5960327" cy="1057901"/>
          </a:xfrm>
          <a:solidFill>
            <a:schemeClr val="bg2"/>
          </a:solidFill>
        </p:grpSpPr>
        <p:pic>
          <p:nvPicPr>
            <p:cNvPr id="26" name="Graphic 25" descr="User">
              <a:extLst>
                <a:ext uri="{FF2B5EF4-FFF2-40B4-BE49-F238E27FC236}">
                  <a16:creationId xmlns:a16="http://schemas.microsoft.com/office/drawing/2014/main" xmlns="" id="{D37386DA-8993-FD44-A042-C27A643A5D17}"/>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015575" y="1693656"/>
              <a:ext cx="1000792" cy="1050245"/>
            </a:xfrm>
            <a:prstGeom prst="rect">
              <a:avLst/>
            </a:prstGeom>
          </p:spPr>
        </p:pic>
        <p:grpSp>
          <p:nvGrpSpPr>
            <p:cNvPr id="27" name="Group 26">
              <a:extLst>
                <a:ext uri="{FF2B5EF4-FFF2-40B4-BE49-F238E27FC236}">
                  <a16:creationId xmlns:a16="http://schemas.microsoft.com/office/drawing/2014/main" xmlns="" id="{514E3A54-8766-594D-A3AA-371B8384FF74}"/>
                </a:ext>
              </a:extLst>
            </p:cNvPr>
            <p:cNvGrpSpPr/>
            <p:nvPr/>
          </p:nvGrpSpPr>
          <p:grpSpPr>
            <a:xfrm>
              <a:off x="8697031" y="1691386"/>
              <a:ext cx="1820033" cy="1052312"/>
              <a:chOff x="6217264" y="1691588"/>
              <a:chExt cx="1820033" cy="1052312"/>
            </a:xfrm>
            <a:grpFill/>
          </p:grpSpPr>
          <p:pic>
            <p:nvPicPr>
              <p:cNvPr id="33" name="Graphic 32" descr="User">
                <a:extLst>
                  <a:ext uri="{FF2B5EF4-FFF2-40B4-BE49-F238E27FC236}">
                    <a16:creationId xmlns:a16="http://schemas.microsoft.com/office/drawing/2014/main" xmlns="" id="{104DB39C-0FEF-1B4E-B958-FABB16F21DB4}"/>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6217264" y="1691588"/>
                <a:ext cx="1000792" cy="1050245"/>
              </a:xfrm>
              <a:prstGeom prst="rect">
                <a:avLst/>
              </a:prstGeom>
            </p:spPr>
          </p:pic>
          <p:pic>
            <p:nvPicPr>
              <p:cNvPr id="34" name="Graphic 33" descr="User">
                <a:extLst>
                  <a:ext uri="{FF2B5EF4-FFF2-40B4-BE49-F238E27FC236}">
                    <a16:creationId xmlns:a16="http://schemas.microsoft.com/office/drawing/2014/main" xmlns="" id="{39DA48F0-F562-E248-9C67-F623DA6B16B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036505" y="1693655"/>
                <a:ext cx="1000792" cy="1050245"/>
              </a:xfrm>
              <a:prstGeom prst="rect">
                <a:avLst/>
              </a:prstGeom>
            </p:spPr>
          </p:pic>
        </p:grpSp>
        <p:grpSp>
          <p:nvGrpSpPr>
            <p:cNvPr id="28" name="Group 27">
              <a:extLst>
                <a:ext uri="{FF2B5EF4-FFF2-40B4-BE49-F238E27FC236}">
                  <a16:creationId xmlns:a16="http://schemas.microsoft.com/office/drawing/2014/main" xmlns="" id="{CB27FD98-008E-7443-835A-CF3A6E86E809}"/>
                </a:ext>
              </a:extLst>
            </p:cNvPr>
            <p:cNvGrpSpPr/>
            <p:nvPr/>
          </p:nvGrpSpPr>
          <p:grpSpPr>
            <a:xfrm>
              <a:off x="10321522" y="1696975"/>
              <a:ext cx="2654380" cy="1052312"/>
              <a:chOff x="5361988" y="1691588"/>
              <a:chExt cx="2654380" cy="1052312"/>
            </a:xfrm>
            <a:grpFill/>
          </p:grpSpPr>
          <p:pic>
            <p:nvPicPr>
              <p:cNvPr id="29" name="Graphic 28" descr="User">
                <a:extLst>
                  <a:ext uri="{FF2B5EF4-FFF2-40B4-BE49-F238E27FC236}">
                    <a16:creationId xmlns:a16="http://schemas.microsoft.com/office/drawing/2014/main" xmlns="" id="{6C6C5538-90E2-5C44-A164-D25249E34E68}"/>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361988" y="1693655"/>
                <a:ext cx="1000792" cy="1050245"/>
              </a:xfrm>
              <a:prstGeom prst="rect">
                <a:avLst/>
              </a:prstGeom>
            </p:spPr>
          </p:pic>
          <p:pic>
            <p:nvPicPr>
              <p:cNvPr id="30" name="Graphic 29" descr="User">
                <a:extLst>
                  <a:ext uri="{FF2B5EF4-FFF2-40B4-BE49-F238E27FC236}">
                    <a16:creationId xmlns:a16="http://schemas.microsoft.com/office/drawing/2014/main" xmlns="" id="{FDB6065B-CE03-FE4C-B4B1-33F2DF4B8B07}"/>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6192584" y="1691588"/>
                <a:ext cx="1000792" cy="1050245"/>
              </a:xfrm>
              <a:prstGeom prst="rect">
                <a:avLst/>
              </a:prstGeom>
            </p:spPr>
          </p:pic>
          <p:pic>
            <p:nvPicPr>
              <p:cNvPr id="31" name="Graphic 30" descr="User">
                <a:extLst>
                  <a:ext uri="{FF2B5EF4-FFF2-40B4-BE49-F238E27FC236}">
                    <a16:creationId xmlns:a16="http://schemas.microsoft.com/office/drawing/2014/main" xmlns="" id="{F8F4035A-95FC-2E44-A31F-7175567A04D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015576" y="1693655"/>
                <a:ext cx="1000792" cy="1050245"/>
              </a:xfrm>
              <a:prstGeom prst="rect">
                <a:avLst/>
              </a:prstGeom>
            </p:spPr>
          </p:pic>
        </p:grpSp>
      </p:grpSp>
      <p:grpSp>
        <p:nvGrpSpPr>
          <p:cNvPr id="35" name="Group 34">
            <a:extLst>
              <a:ext uri="{FF2B5EF4-FFF2-40B4-BE49-F238E27FC236}">
                <a16:creationId xmlns:a16="http://schemas.microsoft.com/office/drawing/2014/main" xmlns="" id="{B788CD1B-FEAE-3742-8D04-F63277FBE001}"/>
              </a:ext>
            </a:extLst>
          </p:cNvPr>
          <p:cNvGrpSpPr/>
          <p:nvPr/>
        </p:nvGrpSpPr>
        <p:grpSpPr>
          <a:xfrm>
            <a:off x="7161081" y="3556684"/>
            <a:ext cx="4631679" cy="909762"/>
            <a:chOff x="7015575" y="1691386"/>
            <a:chExt cx="5960327" cy="1057901"/>
          </a:xfrm>
          <a:solidFill>
            <a:srgbClr val="00B0F0"/>
          </a:solidFill>
        </p:grpSpPr>
        <p:pic>
          <p:nvPicPr>
            <p:cNvPr id="36" name="Graphic 35" descr="User">
              <a:extLst>
                <a:ext uri="{FF2B5EF4-FFF2-40B4-BE49-F238E27FC236}">
                  <a16:creationId xmlns:a16="http://schemas.microsoft.com/office/drawing/2014/main" xmlns="" id="{69E800B3-66A3-FF41-9F02-59275B137D3E}"/>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015575" y="1693656"/>
              <a:ext cx="1000792" cy="1050245"/>
            </a:xfrm>
            <a:prstGeom prst="rect">
              <a:avLst/>
            </a:prstGeom>
          </p:spPr>
        </p:pic>
        <p:grpSp>
          <p:nvGrpSpPr>
            <p:cNvPr id="37" name="Group 36">
              <a:extLst>
                <a:ext uri="{FF2B5EF4-FFF2-40B4-BE49-F238E27FC236}">
                  <a16:creationId xmlns:a16="http://schemas.microsoft.com/office/drawing/2014/main" xmlns="" id="{1CDE62B5-6577-A64B-A11F-5BDDE635F942}"/>
                </a:ext>
              </a:extLst>
            </p:cNvPr>
            <p:cNvGrpSpPr/>
            <p:nvPr/>
          </p:nvGrpSpPr>
          <p:grpSpPr>
            <a:xfrm>
              <a:off x="7841755" y="1691386"/>
              <a:ext cx="2675309" cy="1052312"/>
              <a:chOff x="5361988" y="1691588"/>
              <a:chExt cx="2675309" cy="1052312"/>
            </a:xfrm>
            <a:grpFill/>
          </p:grpSpPr>
          <p:pic>
            <p:nvPicPr>
              <p:cNvPr id="42" name="Graphic 41" descr="User">
                <a:extLst>
                  <a:ext uri="{FF2B5EF4-FFF2-40B4-BE49-F238E27FC236}">
                    <a16:creationId xmlns:a16="http://schemas.microsoft.com/office/drawing/2014/main" xmlns="" id="{77245972-1303-EA4A-AD10-35EF6F3C6CC0}"/>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361988" y="1693655"/>
                <a:ext cx="1000792" cy="1050245"/>
              </a:xfrm>
              <a:prstGeom prst="rect">
                <a:avLst/>
              </a:prstGeom>
            </p:spPr>
          </p:pic>
          <p:pic>
            <p:nvPicPr>
              <p:cNvPr id="43" name="Graphic 42" descr="User">
                <a:extLst>
                  <a:ext uri="{FF2B5EF4-FFF2-40B4-BE49-F238E27FC236}">
                    <a16:creationId xmlns:a16="http://schemas.microsoft.com/office/drawing/2014/main" xmlns="" id="{44A548BD-E8F5-6648-B245-7E7F7B91F507}"/>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6217264" y="1691588"/>
                <a:ext cx="1000792" cy="1050245"/>
              </a:xfrm>
              <a:prstGeom prst="rect">
                <a:avLst/>
              </a:prstGeom>
            </p:spPr>
          </p:pic>
          <p:pic>
            <p:nvPicPr>
              <p:cNvPr id="44" name="Graphic 43" descr="User">
                <a:extLst>
                  <a:ext uri="{FF2B5EF4-FFF2-40B4-BE49-F238E27FC236}">
                    <a16:creationId xmlns:a16="http://schemas.microsoft.com/office/drawing/2014/main" xmlns="" id="{FB5BE4D6-121F-8248-ACD5-639F0495E395}"/>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036505" y="1693655"/>
                <a:ext cx="1000792" cy="1050245"/>
              </a:xfrm>
              <a:prstGeom prst="rect">
                <a:avLst/>
              </a:prstGeom>
            </p:spPr>
          </p:pic>
        </p:grpSp>
        <p:grpSp>
          <p:nvGrpSpPr>
            <p:cNvPr id="38" name="Group 37">
              <a:extLst>
                <a:ext uri="{FF2B5EF4-FFF2-40B4-BE49-F238E27FC236}">
                  <a16:creationId xmlns:a16="http://schemas.microsoft.com/office/drawing/2014/main" xmlns="" id="{37BE523C-37C8-3649-A227-235A829490D3}"/>
                </a:ext>
              </a:extLst>
            </p:cNvPr>
            <p:cNvGrpSpPr/>
            <p:nvPr/>
          </p:nvGrpSpPr>
          <p:grpSpPr>
            <a:xfrm>
              <a:off x="11152118" y="1696975"/>
              <a:ext cx="1823784" cy="1052312"/>
              <a:chOff x="6192584" y="1691588"/>
              <a:chExt cx="1823784" cy="1052312"/>
            </a:xfrm>
            <a:grpFill/>
          </p:grpSpPr>
          <p:pic>
            <p:nvPicPr>
              <p:cNvPr id="40" name="Graphic 39" descr="User">
                <a:extLst>
                  <a:ext uri="{FF2B5EF4-FFF2-40B4-BE49-F238E27FC236}">
                    <a16:creationId xmlns:a16="http://schemas.microsoft.com/office/drawing/2014/main" xmlns="" id="{E4E2693D-28B7-044F-B889-A1BDDFEB0239}"/>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192584" y="1691588"/>
                <a:ext cx="1000792" cy="1050245"/>
              </a:xfrm>
              <a:prstGeom prst="rect">
                <a:avLst/>
              </a:prstGeom>
            </p:spPr>
          </p:pic>
          <p:pic>
            <p:nvPicPr>
              <p:cNvPr id="41" name="Graphic 40" descr="User">
                <a:extLst>
                  <a:ext uri="{FF2B5EF4-FFF2-40B4-BE49-F238E27FC236}">
                    <a16:creationId xmlns:a16="http://schemas.microsoft.com/office/drawing/2014/main" xmlns="" id="{38B2B333-2589-0548-A644-46B5E73E347E}"/>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015576" y="1693655"/>
                <a:ext cx="1000792" cy="1050245"/>
              </a:xfrm>
              <a:prstGeom prst="rect">
                <a:avLst/>
              </a:prstGeom>
            </p:spPr>
          </p:pic>
        </p:grpSp>
      </p:grpSp>
      <p:grpSp>
        <p:nvGrpSpPr>
          <p:cNvPr id="45" name="Group 44">
            <a:extLst>
              <a:ext uri="{FF2B5EF4-FFF2-40B4-BE49-F238E27FC236}">
                <a16:creationId xmlns:a16="http://schemas.microsoft.com/office/drawing/2014/main" xmlns="" id="{0AF6F123-C582-5542-B700-471046BEBBFA}"/>
              </a:ext>
            </a:extLst>
          </p:cNvPr>
          <p:cNvGrpSpPr/>
          <p:nvPr/>
        </p:nvGrpSpPr>
        <p:grpSpPr>
          <a:xfrm>
            <a:off x="7159884" y="4318102"/>
            <a:ext cx="4631679" cy="909762"/>
            <a:chOff x="7015575" y="1691386"/>
            <a:chExt cx="5960327" cy="1057901"/>
          </a:xfrm>
          <a:solidFill>
            <a:srgbClr val="942093"/>
          </a:solidFill>
        </p:grpSpPr>
        <p:pic>
          <p:nvPicPr>
            <p:cNvPr id="46" name="Graphic 45" descr="User">
              <a:extLst>
                <a:ext uri="{FF2B5EF4-FFF2-40B4-BE49-F238E27FC236}">
                  <a16:creationId xmlns:a16="http://schemas.microsoft.com/office/drawing/2014/main" xmlns="" id="{36627C64-E784-EA4D-9371-F8CDC9085F77}"/>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015575" y="1693656"/>
              <a:ext cx="1000792" cy="1050245"/>
            </a:xfrm>
            <a:prstGeom prst="rect">
              <a:avLst/>
            </a:prstGeom>
          </p:spPr>
        </p:pic>
        <p:grpSp>
          <p:nvGrpSpPr>
            <p:cNvPr id="47" name="Group 46">
              <a:extLst>
                <a:ext uri="{FF2B5EF4-FFF2-40B4-BE49-F238E27FC236}">
                  <a16:creationId xmlns:a16="http://schemas.microsoft.com/office/drawing/2014/main" xmlns="" id="{8E04476F-3FD3-D245-BCD4-B10A0793BFA7}"/>
                </a:ext>
              </a:extLst>
            </p:cNvPr>
            <p:cNvGrpSpPr/>
            <p:nvPr/>
          </p:nvGrpSpPr>
          <p:grpSpPr>
            <a:xfrm>
              <a:off x="7841755" y="1691386"/>
              <a:ext cx="2675309" cy="1052312"/>
              <a:chOff x="5361988" y="1691588"/>
              <a:chExt cx="2675309" cy="1052312"/>
            </a:xfrm>
            <a:grpFill/>
          </p:grpSpPr>
          <p:pic>
            <p:nvPicPr>
              <p:cNvPr id="52" name="Graphic 51" descr="User">
                <a:extLst>
                  <a:ext uri="{FF2B5EF4-FFF2-40B4-BE49-F238E27FC236}">
                    <a16:creationId xmlns:a16="http://schemas.microsoft.com/office/drawing/2014/main" xmlns="" id="{8B4247F0-3526-2145-AFF2-A568409731EB}"/>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5361988" y="1693655"/>
                <a:ext cx="1000792" cy="1050245"/>
              </a:xfrm>
              <a:prstGeom prst="rect">
                <a:avLst/>
              </a:prstGeom>
            </p:spPr>
          </p:pic>
          <p:pic>
            <p:nvPicPr>
              <p:cNvPr id="53" name="Graphic 52" descr="User">
                <a:extLst>
                  <a:ext uri="{FF2B5EF4-FFF2-40B4-BE49-F238E27FC236}">
                    <a16:creationId xmlns:a16="http://schemas.microsoft.com/office/drawing/2014/main" xmlns="" id="{7D3B840C-F922-BA48-94F5-52E2B5B8FC8A}"/>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217264" y="1691588"/>
                <a:ext cx="1000792" cy="1050245"/>
              </a:xfrm>
              <a:prstGeom prst="rect">
                <a:avLst/>
              </a:prstGeom>
            </p:spPr>
          </p:pic>
          <p:pic>
            <p:nvPicPr>
              <p:cNvPr id="54" name="Graphic 53" descr="User">
                <a:extLst>
                  <a:ext uri="{FF2B5EF4-FFF2-40B4-BE49-F238E27FC236}">
                    <a16:creationId xmlns:a16="http://schemas.microsoft.com/office/drawing/2014/main" xmlns="" id="{09EE4940-BA66-8C4B-9E8F-8C7E85804E0A}"/>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036505" y="1693655"/>
                <a:ext cx="1000792" cy="1050245"/>
              </a:xfrm>
              <a:prstGeom prst="rect">
                <a:avLst/>
              </a:prstGeom>
            </p:spPr>
          </p:pic>
        </p:grpSp>
        <p:grpSp>
          <p:nvGrpSpPr>
            <p:cNvPr id="48" name="Group 47">
              <a:extLst>
                <a:ext uri="{FF2B5EF4-FFF2-40B4-BE49-F238E27FC236}">
                  <a16:creationId xmlns:a16="http://schemas.microsoft.com/office/drawing/2014/main" xmlns="" id="{10D9D4A4-0D64-344B-9A91-6FDD31B6A61D}"/>
                </a:ext>
              </a:extLst>
            </p:cNvPr>
            <p:cNvGrpSpPr/>
            <p:nvPr/>
          </p:nvGrpSpPr>
          <p:grpSpPr>
            <a:xfrm>
              <a:off x="10321522" y="1696975"/>
              <a:ext cx="2654380" cy="1052312"/>
              <a:chOff x="5361988" y="1691588"/>
              <a:chExt cx="2654380" cy="1052312"/>
            </a:xfrm>
            <a:grpFill/>
          </p:grpSpPr>
          <p:pic>
            <p:nvPicPr>
              <p:cNvPr id="49" name="Graphic 48" descr="User">
                <a:extLst>
                  <a:ext uri="{FF2B5EF4-FFF2-40B4-BE49-F238E27FC236}">
                    <a16:creationId xmlns:a16="http://schemas.microsoft.com/office/drawing/2014/main" xmlns="" id="{FEEB4508-218B-0746-ADC5-7DC35E3F50FC}"/>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5361988" y="1693655"/>
                <a:ext cx="1000792" cy="1050245"/>
              </a:xfrm>
              <a:prstGeom prst="rect">
                <a:avLst/>
              </a:prstGeom>
            </p:spPr>
          </p:pic>
          <p:pic>
            <p:nvPicPr>
              <p:cNvPr id="50" name="Graphic 49" descr="User">
                <a:extLst>
                  <a:ext uri="{FF2B5EF4-FFF2-40B4-BE49-F238E27FC236}">
                    <a16:creationId xmlns:a16="http://schemas.microsoft.com/office/drawing/2014/main" xmlns="" id="{0D6BC399-EB8F-394D-9307-8B1609DBD427}"/>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192584" y="1691588"/>
                <a:ext cx="1000792" cy="1050245"/>
              </a:xfrm>
              <a:prstGeom prst="rect">
                <a:avLst/>
              </a:prstGeom>
            </p:spPr>
          </p:pic>
          <p:pic>
            <p:nvPicPr>
              <p:cNvPr id="51" name="Graphic 50" descr="User">
                <a:extLst>
                  <a:ext uri="{FF2B5EF4-FFF2-40B4-BE49-F238E27FC236}">
                    <a16:creationId xmlns:a16="http://schemas.microsoft.com/office/drawing/2014/main" xmlns="" id="{71942892-2DA7-5B4D-8BFC-B149FB723677}"/>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015576" y="1693655"/>
                <a:ext cx="1000792" cy="1050245"/>
              </a:xfrm>
              <a:prstGeom prst="rect">
                <a:avLst/>
              </a:prstGeom>
            </p:spPr>
          </p:pic>
        </p:grpSp>
      </p:grpSp>
      <p:grpSp>
        <p:nvGrpSpPr>
          <p:cNvPr id="55" name="Group 54">
            <a:extLst>
              <a:ext uri="{FF2B5EF4-FFF2-40B4-BE49-F238E27FC236}">
                <a16:creationId xmlns:a16="http://schemas.microsoft.com/office/drawing/2014/main" xmlns="" id="{A44FEDF6-0943-FE44-8EF0-B50D5D9EE13D}"/>
              </a:ext>
            </a:extLst>
          </p:cNvPr>
          <p:cNvGrpSpPr/>
          <p:nvPr/>
        </p:nvGrpSpPr>
        <p:grpSpPr>
          <a:xfrm>
            <a:off x="7811359" y="5197659"/>
            <a:ext cx="3350133" cy="904282"/>
            <a:chOff x="7841755" y="1692167"/>
            <a:chExt cx="4311155" cy="1051531"/>
          </a:xfrm>
          <a:solidFill>
            <a:srgbClr val="ED20FF">
              <a:alpha val="21000"/>
            </a:srgbClr>
          </a:solidFill>
        </p:grpSpPr>
        <p:pic>
          <p:nvPicPr>
            <p:cNvPr id="62" name="Graphic 61" descr="User">
              <a:extLst>
                <a:ext uri="{FF2B5EF4-FFF2-40B4-BE49-F238E27FC236}">
                  <a16:creationId xmlns:a16="http://schemas.microsoft.com/office/drawing/2014/main" xmlns="" id="{AFE5DBC6-9E4E-AB41-8E96-7F9A4B39C014}"/>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7841755" y="1693453"/>
              <a:ext cx="1000792" cy="1050245"/>
            </a:xfrm>
            <a:prstGeom prst="rect">
              <a:avLst/>
            </a:prstGeom>
          </p:spPr>
        </p:pic>
        <p:grpSp>
          <p:nvGrpSpPr>
            <p:cNvPr id="58" name="Group 57">
              <a:extLst>
                <a:ext uri="{FF2B5EF4-FFF2-40B4-BE49-F238E27FC236}">
                  <a16:creationId xmlns:a16="http://schemas.microsoft.com/office/drawing/2014/main" xmlns="" id="{06ABB199-E576-2440-A4DB-FF2C7D4CD6A6}"/>
                </a:ext>
              </a:extLst>
            </p:cNvPr>
            <p:cNvGrpSpPr/>
            <p:nvPr/>
          </p:nvGrpSpPr>
          <p:grpSpPr>
            <a:xfrm>
              <a:off x="10321522" y="1692167"/>
              <a:ext cx="1831388" cy="1050247"/>
              <a:chOff x="5361988" y="1686780"/>
              <a:chExt cx="1831388" cy="1050247"/>
            </a:xfrm>
            <a:grpFill/>
          </p:grpSpPr>
          <p:pic>
            <p:nvPicPr>
              <p:cNvPr id="59" name="Graphic 58" descr="User">
                <a:extLst>
                  <a:ext uri="{FF2B5EF4-FFF2-40B4-BE49-F238E27FC236}">
                    <a16:creationId xmlns:a16="http://schemas.microsoft.com/office/drawing/2014/main" xmlns="" id="{695B18F5-E035-7C4E-AC8A-699089C26ABE}"/>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a:off x="5361988" y="1686780"/>
                <a:ext cx="1000792" cy="1050245"/>
              </a:xfrm>
              <a:prstGeom prst="rect">
                <a:avLst/>
              </a:prstGeom>
            </p:spPr>
          </p:pic>
          <p:pic>
            <p:nvPicPr>
              <p:cNvPr id="60" name="Graphic 59" descr="User">
                <a:extLst>
                  <a:ext uri="{FF2B5EF4-FFF2-40B4-BE49-F238E27FC236}">
                    <a16:creationId xmlns:a16="http://schemas.microsoft.com/office/drawing/2014/main" xmlns="" id="{A1D1A515-50EF-1441-9577-3F391BC5FDE3}"/>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a:off x="6192584" y="1686782"/>
                <a:ext cx="1000792" cy="1050245"/>
              </a:xfrm>
              <a:prstGeom prst="rect">
                <a:avLst/>
              </a:prstGeom>
            </p:spPr>
          </p:pic>
        </p:grpSp>
      </p:grpSp>
      <p:grpSp>
        <p:nvGrpSpPr>
          <p:cNvPr id="65" name="Group 64">
            <a:extLst>
              <a:ext uri="{FF2B5EF4-FFF2-40B4-BE49-F238E27FC236}">
                <a16:creationId xmlns:a16="http://schemas.microsoft.com/office/drawing/2014/main" xmlns="" id="{C9FA8180-8991-8A44-8452-5FCB6433EFF4}"/>
              </a:ext>
            </a:extLst>
          </p:cNvPr>
          <p:cNvGrpSpPr/>
          <p:nvPr/>
        </p:nvGrpSpPr>
        <p:grpSpPr>
          <a:xfrm>
            <a:off x="394105" y="1537863"/>
            <a:ext cx="6433468" cy="5017885"/>
            <a:chOff x="13930" y="1365532"/>
            <a:chExt cx="6433468" cy="5017885"/>
          </a:xfrm>
        </p:grpSpPr>
        <p:grpSp>
          <p:nvGrpSpPr>
            <p:cNvPr id="66" name="Group 65">
              <a:extLst>
                <a:ext uri="{FF2B5EF4-FFF2-40B4-BE49-F238E27FC236}">
                  <a16:creationId xmlns:a16="http://schemas.microsoft.com/office/drawing/2014/main" xmlns="" id="{EBED4532-76E8-E94C-A261-BD9A33F06BA8}"/>
                </a:ext>
              </a:extLst>
            </p:cNvPr>
            <p:cNvGrpSpPr/>
            <p:nvPr/>
          </p:nvGrpSpPr>
          <p:grpSpPr>
            <a:xfrm>
              <a:off x="13930" y="1365532"/>
              <a:ext cx="6433468" cy="3434520"/>
              <a:chOff x="13930" y="2723594"/>
              <a:chExt cx="6433468" cy="2454027"/>
            </a:xfrm>
          </p:grpSpPr>
          <p:sp>
            <p:nvSpPr>
              <p:cNvPr id="68" name="Content Placeholder 2">
                <a:extLst>
                  <a:ext uri="{FF2B5EF4-FFF2-40B4-BE49-F238E27FC236}">
                    <a16:creationId xmlns:a16="http://schemas.microsoft.com/office/drawing/2014/main" xmlns="" id="{E81CD922-2448-9640-B454-B5F6745BED00}"/>
                  </a:ext>
                </a:extLst>
              </p:cNvPr>
              <p:cNvSpPr txBox="1">
                <a:spLocks/>
              </p:cNvSpPr>
              <p:nvPr/>
            </p:nvSpPr>
            <p:spPr>
              <a:xfrm>
                <a:off x="84098" y="2723594"/>
                <a:ext cx="4244830" cy="512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4000" b="1" dirty="0"/>
                  <a:t>3 </a:t>
                </a:r>
                <a:r>
                  <a:rPr lang="en-CA" sz="4000" dirty="0"/>
                  <a:t>out of 11 </a:t>
                </a:r>
                <a:r>
                  <a:rPr lang="en-CA" sz="4000" dirty="0">
                    <a:solidFill>
                      <a:srgbClr val="FF0000"/>
                    </a:solidFill>
                  </a:rPr>
                  <a:t>stays</a:t>
                </a:r>
                <a:r>
                  <a:rPr lang="en-CA" sz="4000" b="1" dirty="0">
                    <a:solidFill>
                      <a:srgbClr val="FF0000"/>
                    </a:solidFill>
                  </a:rPr>
                  <a:t>.</a:t>
                </a:r>
              </a:p>
            </p:txBody>
          </p:sp>
          <p:sp>
            <p:nvSpPr>
              <p:cNvPr id="69" name="Content Placeholder 2">
                <a:extLst>
                  <a:ext uri="{FF2B5EF4-FFF2-40B4-BE49-F238E27FC236}">
                    <a16:creationId xmlns:a16="http://schemas.microsoft.com/office/drawing/2014/main" xmlns="" id="{A6A92B2E-C75E-C645-8256-84290AA78EF3}"/>
                  </a:ext>
                </a:extLst>
              </p:cNvPr>
              <p:cNvSpPr txBox="1">
                <a:spLocks/>
              </p:cNvSpPr>
              <p:nvPr/>
            </p:nvSpPr>
            <p:spPr>
              <a:xfrm>
                <a:off x="58824" y="3615337"/>
                <a:ext cx="5482216" cy="592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4000" b="1" dirty="0"/>
                  <a:t>4 </a:t>
                </a:r>
                <a:r>
                  <a:rPr lang="en-CA" sz="4000" dirty="0"/>
                  <a:t>out of 15 </a:t>
                </a:r>
                <a:r>
                  <a:rPr lang="en-CA" sz="4000" dirty="0">
                    <a:solidFill>
                      <a:srgbClr val="00B0F0"/>
                    </a:solidFill>
                  </a:rPr>
                  <a:t>guilty pleas.</a:t>
                </a:r>
              </a:p>
            </p:txBody>
          </p:sp>
          <p:sp>
            <p:nvSpPr>
              <p:cNvPr id="70" name="Content Placeholder 2">
                <a:extLst>
                  <a:ext uri="{FF2B5EF4-FFF2-40B4-BE49-F238E27FC236}">
                    <a16:creationId xmlns:a16="http://schemas.microsoft.com/office/drawing/2014/main" xmlns="" id="{B016CE07-C4EE-3545-AB2A-A99F966EDD42}"/>
                  </a:ext>
                </a:extLst>
              </p:cNvPr>
              <p:cNvSpPr txBox="1">
                <a:spLocks/>
              </p:cNvSpPr>
              <p:nvPr/>
            </p:nvSpPr>
            <p:spPr>
              <a:xfrm>
                <a:off x="13930" y="4543475"/>
                <a:ext cx="6433468" cy="634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4000" b="1" dirty="0"/>
                  <a:t>10 </a:t>
                </a:r>
                <a:r>
                  <a:rPr lang="en-CA" sz="4000" dirty="0"/>
                  <a:t>out of 13 </a:t>
                </a:r>
                <a:r>
                  <a:rPr lang="en-CA" sz="4000" dirty="0">
                    <a:solidFill>
                      <a:srgbClr val="942093"/>
                    </a:solidFill>
                  </a:rPr>
                  <a:t>guilty verdicts</a:t>
                </a:r>
                <a:r>
                  <a:rPr lang="en-CA" sz="4000" dirty="0">
                    <a:solidFill>
                      <a:schemeClr val="bg2"/>
                    </a:solidFill>
                  </a:rPr>
                  <a:t>.</a:t>
                </a:r>
              </a:p>
            </p:txBody>
          </p:sp>
        </p:grpSp>
        <p:sp>
          <p:nvSpPr>
            <p:cNvPr id="67" name="Content Placeholder 2">
              <a:extLst>
                <a:ext uri="{FF2B5EF4-FFF2-40B4-BE49-F238E27FC236}">
                  <a16:creationId xmlns:a16="http://schemas.microsoft.com/office/drawing/2014/main" xmlns="" id="{EC25F4C9-8D03-4947-876E-A7B98A06B5D2}"/>
                </a:ext>
              </a:extLst>
            </p:cNvPr>
            <p:cNvSpPr txBox="1">
              <a:spLocks/>
            </p:cNvSpPr>
            <p:nvPr/>
          </p:nvSpPr>
          <p:spPr>
            <a:xfrm>
              <a:off x="137826" y="5363838"/>
              <a:ext cx="4871585" cy="10195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4000" b="1" dirty="0"/>
                <a:t>4 </a:t>
              </a:r>
              <a:r>
                <a:rPr lang="en-CA" sz="4000" dirty="0"/>
                <a:t>out of 5 </a:t>
              </a:r>
              <a:r>
                <a:rPr lang="en-CA" sz="4000" dirty="0">
                  <a:solidFill>
                    <a:srgbClr val="FF40FF"/>
                  </a:solidFill>
                </a:rPr>
                <a:t>acquittals.</a:t>
              </a:r>
            </a:p>
          </p:txBody>
        </p:sp>
      </p:grpSp>
      <p:pic>
        <p:nvPicPr>
          <p:cNvPr id="71" name="Graphic 70" descr="User">
            <a:extLst>
              <a:ext uri="{FF2B5EF4-FFF2-40B4-BE49-F238E27FC236}">
                <a16:creationId xmlns:a16="http://schemas.microsoft.com/office/drawing/2014/main" xmlns="" id="{1AD3DCAA-1DD5-1E4F-8411-1623FC5ACB9A}"/>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7846723" y="2767205"/>
            <a:ext cx="777700" cy="903178"/>
          </a:xfrm>
          <a:prstGeom prst="rect">
            <a:avLst/>
          </a:prstGeom>
        </p:spPr>
      </p:pic>
      <p:pic>
        <p:nvPicPr>
          <p:cNvPr id="74" name="Graphic 73" descr="User">
            <a:extLst>
              <a:ext uri="{FF2B5EF4-FFF2-40B4-BE49-F238E27FC236}">
                <a16:creationId xmlns:a16="http://schemas.microsoft.com/office/drawing/2014/main" xmlns="" id="{E6A45D92-E0E3-FB4D-A8AB-E4BDC24893B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9727688" y="3571848"/>
            <a:ext cx="777700" cy="903178"/>
          </a:xfrm>
          <a:prstGeom prst="rect">
            <a:avLst/>
          </a:prstGeom>
        </p:spPr>
      </p:pic>
      <p:pic>
        <p:nvPicPr>
          <p:cNvPr id="75" name="Graphic 74" descr="User">
            <a:extLst>
              <a:ext uri="{FF2B5EF4-FFF2-40B4-BE49-F238E27FC236}">
                <a16:creationId xmlns:a16="http://schemas.microsoft.com/office/drawing/2014/main" xmlns="" id="{25F4A1D9-A104-2F4B-B061-CEEE73E1F3CC}"/>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176836" y="5172214"/>
            <a:ext cx="777700" cy="903178"/>
          </a:xfrm>
          <a:prstGeom prst="rect">
            <a:avLst/>
          </a:prstGeom>
        </p:spPr>
      </p:pic>
      <p:pic>
        <p:nvPicPr>
          <p:cNvPr id="76" name="Graphic 75" descr="User">
            <a:extLst>
              <a:ext uri="{FF2B5EF4-FFF2-40B4-BE49-F238E27FC236}">
                <a16:creationId xmlns:a16="http://schemas.microsoft.com/office/drawing/2014/main" xmlns="" id="{FEE40133-6559-BC4C-88B8-13484A427FEB}"/>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8449116" y="5197659"/>
            <a:ext cx="777700" cy="903176"/>
          </a:xfrm>
          <a:prstGeom prst="rect">
            <a:avLst/>
          </a:prstGeom>
        </p:spPr>
      </p:pic>
      <p:pic>
        <p:nvPicPr>
          <p:cNvPr id="77" name="Graphic 76" descr="User">
            <a:extLst>
              <a:ext uri="{FF2B5EF4-FFF2-40B4-BE49-F238E27FC236}">
                <a16:creationId xmlns:a16="http://schemas.microsoft.com/office/drawing/2014/main" xmlns="" id="{9FB7D519-72BE-DB43-981B-19DFF00893F3}"/>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9086396" y="5226086"/>
            <a:ext cx="777700" cy="903176"/>
          </a:xfrm>
          <a:prstGeom prst="rect">
            <a:avLst/>
          </a:prstGeom>
        </p:spPr>
      </p:pic>
      <p:pic>
        <p:nvPicPr>
          <p:cNvPr id="80" name="Graphic 79" descr="User">
            <a:extLst>
              <a:ext uri="{FF2B5EF4-FFF2-40B4-BE49-F238E27FC236}">
                <a16:creationId xmlns:a16="http://schemas.microsoft.com/office/drawing/2014/main" xmlns="" id="{85BB86A9-0A96-014D-B060-08C9BFC0FEBC}"/>
              </a:ext>
            </a:extLst>
          </p:cNvPr>
          <p:cNvPicPr>
            <a:picLocks noChangeAspect="1"/>
          </p:cNvPicPr>
          <p:nvPr/>
        </p:nvPicPr>
        <p:blipFill>
          <a:blip r:embed="rId17">
            <a:extLst>
              <a:ext uri="{96DAC541-7B7A-43D3-8B79-37D633B846F1}">
                <asvg:svgBlip xmlns:asvg="http://schemas.microsoft.com/office/drawing/2016/SVG/main" xmlns="" r:embed="rId18"/>
              </a:ext>
            </a:extLst>
          </a:blip>
          <a:stretch>
            <a:fillRect/>
          </a:stretch>
        </p:blipFill>
        <p:spPr>
          <a:xfrm>
            <a:off x="7820823" y="5931680"/>
            <a:ext cx="777701" cy="903176"/>
          </a:xfrm>
          <a:prstGeom prst="rect">
            <a:avLst/>
          </a:prstGeom>
        </p:spPr>
      </p:pic>
      <p:pic>
        <p:nvPicPr>
          <p:cNvPr id="81" name="Graphic 80" descr="User">
            <a:extLst>
              <a:ext uri="{FF2B5EF4-FFF2-40B4-BE49-F238E27FC236}">
                <a16:creationId xmlns:a16="http://schemas.microsoft.com/office/drawing/2014/main" xmlns="" id="{D785218C-B8CF-B342-947F-FB8A8086597F}"/>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a:off x="11008341" y="5184122"/>
            <a:ext cx="777700" cy="903176"/>
          </a:xfrm>
          <a:prstGeom prst="rect">
            <a:avLst/>
          </a:prstGeom>
        </p:spPr>
      </p:pic>
      <p:pic>
        <p:nvPicPr>
          <p:cNvPr id="82" name="Graphic 81" descr="User">
            <a:extLst>
              <a:ext uri="{FF2B5EF4-FFF2-40B4-BE49-F238E27FC236}">
                <a16:creationId xmlns:a16="http://schemas.microsoft.com/office/drawing/2014/main" xmlns="" id="{EDB8CC40-B249-EC4D-B1C8-1A43CE6977B7}"/>
              </a:ext>
            </a:extLst>
          </p:cNvPr>
          <p:cNvPicPr>
            <a:picLocks noChangeAspect="1"/>
          </p:cNvPicPr>
          <p:nvPr/>
        </p:nvPicPr>
        <p:blipFill>
          <a:blip r:embed="rId15">
            <a:extLst>
              <a:ext uri="{96DAC541-7B7A-43D3-8B79-37D633B846F1}">
                <asvg:svgBlip xmlns:asvg="http://schemas.microsoft.com/office/drawing/2016/SVG/main" xmlns="" r:embed="rId16"/>
              </a:ext>
            </a:extLst>
          </a:blip>
          <a:stretch>
            <a:fillRect/>
          </a:stretch>
        </p:blipFill>
        <p:spPr>
          <a:xfrm>
            <a:off x="7169346" y="5923301"/>
            <a:ext cx="777700" cy="903176"/>
          </a:xfrm>
          <a:prstGeom prst="rect">
            <a:avLst/>
          </a:prstGeom>
        </p:spPr>
      </p:pic>
    </p:spTree>
    <p:extLst>
      <p:ext uri="{BB962C8B-B14F-4D97-AF65-F5344CB8AC3E}">
        <p14:creationId xmlns:p14="http://schemas.microsoft.com/office/powerpoint/2010/main" val="299266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A230792D-DACC-D14F-A41D-BC3F52310F51}"/>
              </a:ext>
            </a:extLst>
          </p:cNvPr>
          <p:cNvGraphicFramePr>
            <a:graphicFrameLocks noGrp="1"/>
          </p:cNvGraphicFramePr>
          <p:nvPr>
            <p:ph idx="1"/>
            <p:extLst>
              <p:ext uri="{D42A27DB-BD31-4B8C-83A1-F6EECF244321}">
                <p14:modId xmlns:p14="http://schemas.microsoft.com/office/powerpoint/2010/main" val="1023541663"/>
              </p:ext>
            </p:extLst>
          </p:nvPr>
        </p:nvGraphicFramePr>
        <p:xfrm>
          <a:off x="447040" y="1603483"/>
          <a:ext cx="11521440" cy="5084179"/>
        </p:xfrm>
        <a:graphic>
          <a:graphicData uri="http://schemas.openxmlformats.org/drawingml/2006/table">
            <a:tbl>
              <a:tblPr firstRow="1" bandRow="1">
                <a:tableStyleId>{5C22544A-7EE6-4342-B048-85BDC9FD1C3A}</a:tableStyleId>
              </a:tblPr>
              <a:tblGrid>
                <a:gridCol w="5555544">
                  <a:extLst>
                    <a:ext uri="{9D8B030D-6E8A-4147-A177-3AD203B41FA5}">
                      <a16:colId xmlns:a16="http://schemas.microsoft.com/office/drawing/2014/main" xmlns="" val="1866766983"/>
                    </a:ext>
                  </a:extLst>
                </a:gridCol>
                <a:gridCol w="5965896">
                  <a:extLst>
                    <a:ext uri="{9D8B030D-6E8A-4147-A177-3AD203B41FA5}">
                      <a16:colId xmlns:a16="http://schemas.microsoft.com/office/drawing/2014/main" xmlns="" val="65817597"/>
                    </a:ext>
                  </a:extLst>
                </a:gridCol>
              </a:tblGrid>
              <a:tr h="1171726">
                <a:tc>
                  <a:txBody>
                    <a:bodyPr/>
                    <a:lstStyle/>
                    <a:p>
                      <a:pPr marL="0" indent="0">
                        <a:buNone/>
                      </a:pPr>
                      <a:r>
                        <a:rPr lang="en-CA" sz="3000" i="0" dirty="0">
                          <a:solidFill>
                            <a:schemeClr val="tx1"/>
                          </a:solidFill>
                          <a:latin typeface="Arial" panose="020B0604020202020204" pitchFamily="34" charset="0"/>
                          <a:cs typeface="Arial" panose="020B0604020202020204" pitchFamily="34" charset="0"/>
                        </a:rPr>
                        <a:t>1. Psychiatry &amp; Psychology</a:t>
                      </a: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2000" b="0" i="0" dirty="0">
                          <a:solidFill>
                            <a:schemeClr val="tx1"/>
                          </a:solidFill>
                          <a:latin typeface="Arial" panose="020B0604020202020204" pitchFamily="34" charset="0"/>
                          <a:cs typeface="Arial" panose="020B0604020202020204" pitchFamily="34" charset="0"/>
                        </a:rPr>
                        <a:t>NCR assessments, fitness assessments &amp; sentencing reports.</a:t>
                      </a: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25962731"/>
                  </a:ext>
                </a:extLst>
              </a:tr>
              <a:tr h="1296056">
                <a:tc>
                  <a:txBody>
                    <a:bodyPr/>
                    <a:lstStyle/>
                    <a:p>
                      <a:r>
                        <a:rPr lang="en-CA" sz="3000" b="1" i="0" dirty="0">
                          <a:solidFill>
                            <a:schemeClr val="tx1"/>
                          </a:solidFill>
                          <a:latin typeface="Arial" panose="020B0604020202020204" pitchFamily="34" charset="0"/>
                          <a:cs typeface="Arial" panose="020B0604020202020204" pitchFamily="34" charset="0"/>
                        </a:rPr>
                        <a:t>2. Technical</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i="0" dirty="0">
                          <a:solidFill>
                            <a:schemeClr val="tx1"/>
                          </a:solidFill>
                          <a:latin typeface="Arial" panose="020B0604020202020204" pitchFamily="34" charset="0"/>
                          <a:cs typeface="Arial" panose="020B0604020202020204" pitchFamily="34" charset="0"/>
                        </a:rPr>
                        <a:t>Authenticating electronic evidence &amp; proving explosive offences (e.g., ss.81 – 82). </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10728218"/>
                  </a:ext>
                </a:extLst>
              </a:tr>
              <a:tr h="1244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3000" b="1" i="0" dirty="0">
                          <a:solidFill>
                            <a:schemeClr val="tx1"/>
                          </a:solidFill>
                          <a:latin typeface="Arial" panose="020B0604020202020204" pitchFamily="34" charset="0"/>
                          <a:cs typeface="Arial" panose="020B0604020202020204" pitchFamily="34" charset="0"/>
                        </a:rPr>
                        <a:t>3. Social Science</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2000" i="0" dirty="0">
                          <a:solidFill>
                            <a:schemeClr val="tx1"/>
                          </a:solidFill>
                          <a:latin typeface="Arial" panose="020B0604020202020204" pitchFamily="34" charset="0"/>
                          <a:cs typeface="Arial" panose="020B0604020202020204" pitchFamily="34" charset="0"/>
                        </a:rPr>
                        <a:t>Proving an act, activity or group satisfies the </a:t>
                      </a:r>
                      <a:r>
                        <a:rPr lang="en-CA" sz="2000" i="0" dirty="0" err="1">
                          <a:solidFill>
                            <a:schemeClr val="tx1"/>
                          </a:solidFill>
                          <a:latin typeface="Arial" panose="020B0604020202020204" pitchFamily="34" charset="0"/>
                          <a:cs typeface="Arial" panose="020B0604020202020204" pitchFamily="34" charset="0"/>
                        </a:rPr>
                        <a:t>def’n</a:t>
                      </a:r>
                      <a:r>
                        <a:rPr lang="en-CA" sz="2000" i="0" dirty="0">
                          <a:solidFill>
                            <a:schemeClr val="tx1"/>
                          </a:solidFill>
                          <a:latin typeface="Arial" panose="020B0604020202020204" pitchFamily="34" charset="0"/>
                          <a:cs typeface="Arial" panose="020B0604020202020204" pitchFamily="34" charset="0"/>
                        </a:rPr>
                        <a:t> of a terrorist activity or a terrorist group (s. 83.01(1)). </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20325814"/>
                  </a:ext>
                </a:extLst>
              </a:tr>
              <a:tr h="1186338">
                <a:tc>
                  <a:txBody>
                    <a:bodyPr/>
                    <a:lstStyle/>
                    <a:p>
                      <a:r>
                        <a:rPr lang="en-CA" sz="3000" b="1" i="0" dirty="0">
                          <a:solidFill>
                            <a:schemeClr val="tx1"/>
                          </a:solidFill>
                          <a:latin typeface="Arial" panose="020B0604020202020204" pitchFamily="34" charset="0"/>
                          <a:cs typeface="Arial" panose="020B0604020202020204" pitchFamily="34" charset="0"/>
                        </a:rPr>
                        <a:t>4. Judicial Notice*</a:t>
                      </a:r>
                    </a:p>
                    <a:p>
                      <a:endParaRPr lang="en-CA" sz="3000" b="1" i="0" dirty="0">
                        <a:solidFill>
                          <a:schemeClr val="tx1"/>
                        </a:solidFill>
                        <a:latin typeface="Arial" panose="020B0604020202020204" pitchFamily="34" charset="0"/>
                        <a:cs typeface="Arial" panose="020B0604020202020204" pitchFamily="34" charset="0"/>
                      </a:endParaRPr>
                    </a:p>
                    <a:p>
                      <a:pPr algn="r"/>
                      <a:r>
                        <a:rPr lang="en-CA" sz="2400" b="1" i="0" dirty="0">
                          <a:solidFill>
                            <a:schemeClr val="tx1"/>
                          </a:solidFill>
                          <a:latin typeface="Arial" panose="020B0604020202020204" pitchFamily="34" charset="0"/>
                          <a:cs typeface="Arial" panose="020B0604020202020204" pitchFamily="34" charset="0"/>
                        </a:rPr>
                        <a:t>(*</a:t>
                      </a:r>
                      <a:r>
                        <a:rPr lang="en-CA" sz="2400" b="1" i="0" baseline="0" dirty="0">
                          <a:solidFill>
                            <a:schemeClr val="tx1"/>
                          </a:solidFill>
                          <a:latin typeface="Arial" panose="020B0604020202020204" pitchFamily="34" charset="0"/>
                          <a:cs typeface="Arial" panose="020B0604020202020204" pitchFamily="34" charset="0"/>
                        </a:rPr>
                        <a:t>substitute for expert evidence)</a:t>
                      </a:r>
                      <a:endParaRPr lang="en-CA" sz="2400" b="1" i="0" dirty="0">
                        <a:solidFill>
                          <a:schemeClr val="tx1"/>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CA" sz="2000" i="0" dirty="0">
                          <a:solidFill>
                            <a:schemeClr val="tx1"/>
                          </a:solidFill>
                          <a:latin typeface="Arial" panose="020B0604020202020204" pitchFamily="34" charset="0"/>
                          <a:cs typeface="Arial" panose="020B0604020202020204" pitchFamily="34" charset="0"/>
                        </a:rPr>
                        <a:t>Proving the armed conflict exception to terrorist activity (s.83.01(1)). </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536201815"/>
                  </a:ext>
                </a:extLst>
              </a:tr>
            </a:tbl>
          </a:graphicData>
        </a:graphic>
      </p:graphicFrame>
      <p:sp>
        <p:nvSpPr>
          <p:cNvPr id="6" name="Title 1">
            <a:extLst>
              <a:ext uri="{FF2B5EF4-FFF2-40B4-BE49-F238E27FC236}">
                <a16:creationId xmlns:a16="http://schemas.microsoft.com/office/drawing/2014/main" xmlns="" id="{9464AF55-8487-554C-BA9B-25111BC18F50}"/>
              </a:ext>
            </a:extLst>
          </p:cNvPr>
          <p:cNvSpPr txBox="1">
            <a:spLocks/>
          </p:cNvSpPr>
          <p:nvPr/>
        </p:nvSpPr>
        <p:spPr>
          <a:xfrm>
            <a:off x="58822" y="134821"/>
            <a:ext cx="1146189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t>Four categories of expert evidence:</a:t>
            </a:r>
          </a:p>
        </p:txBody>
      </p:sp>
    </p:spTree>
    <p:extLst>
      <p:ext uri="{BB962C8B-B14F-4D97-AF65-F5344CB8AC3E}">
        <p14:creationId xmlns:p14="http://schemas.microsoft.com/office/powerpoint/2010/main" val="305740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xmlns="" id="{1C39B59B-8C0D-854A-AF0F-EC8048E75AA1}"/>
              </a:ext>
            </a:extLst>
          </p:cNvPr>
          <p:cNvGraphicFramePr>
            <a:graphicFrameLocks noGrp="1"/>
          </p:cNvGraphicFramePr>
          <p:nvPr>
            <p:extLst>
              <p:ext uri="{D42A27DB-BD31-4B8C-83A1-F6EECF244321}">
                <p14:modId xmlns:p14="http://schemas.microsoft.com/office/powerpoint/2010/main" val="3658469137"/>
              </p:ext>
            </p:extLst>
          </p:nvPr>
        </p:nvGraphicFramePr>
        <p:xfrm>
          <a:off x="358159" y="1990686"/>
          <a:ext cx="9637482" cy="4052761"/>
        </p:xfrm>
        <a:graphic>
          <a:graphicData uri="http://schemas.openxmlformats.org/drawingml/2006/table">
            <a:tbl>
              <a:tblPr firstRow="1" bandRow="1">
                <a:tableStyleId>{5C22544A-7EE6-4342-B048-85BDC9FD1C3A}</a:tableStyleId>
              </a:tblPr>
              <a:tblGrid>
                <a:gridCol w="1183966">
                  <a:extLst>
                    <a:ext uri="{9D8B030D-6E8A-4147-A177-3AD203B41FA5}">
                      <a16:colId xmlns:a16="http://schemas.microsoft.com/office/drawing/2014/main" xmlns="" val="1990343552"/>
                    </a:ext>
                  </a:extLst>
                </a:gridCol>
                <a:gridCol w="8453516">
                  <a:extLst>
                    <a:ext uri="{9D8B030D-6E8A-4147-A177-3AD203B41FA5}">
                      <a16:colId xmlns:a16="http://schemas.microsoft.com/office/drawing/2014/main" xmlns="" val="789863893"/>
                    </a:ext>
                  </a:extLst>
                </a:gridCol>
              </a:tblGrid>
              <a:tr h="1187337">
                <a:tc>
                  <a:txBody>
                    <a:bodyPr/>
                    <a:lstStyle/>
                    <a:p>
                      <a:r>
                        <a:rPr lang="en-CA" sz="5400" dirty="0">
                          <a:solidFill>
                            <a:schemeClr val="tx1"/>
                          </a:solidFill>
                          <a:latin typeface="Arial" panose="020B0604020202020204" pitchFamily="34" charset="0"/>
                          <a:cs typeface="Arial" panose="020B0604020202020204" pitchFamily="34" charset="0"/>
                        </a:rPr>
                        <a:t>13</a:t>
                      </a:r>
                    </a:p>
                  </a:txBody>
                  <a:tcPr>
                    <a:noFill/>
                  </a:tcPr>
                </a:tc>
                <a:tc>
                  <a:txBody>
                    <a:bodyPr/>
                    <a:lstStyle/>
                    <a:p>
                      <a:r>
                        <a:rPr lang="en-CA" sz="3200" b="0" i="0" dirty="0">
                          <a:solidFill>
                            <a:schemeClr val="tx1"/>
                          </a:solidFill>
                          <a:latin typeface="Arial" panose="020B0604020202020204" pitchFamily="34" charset="0"/>
                          <a:cs typeface="Arial" panose="020B0604020202020204" pitchFamily="34" charset="0"/>
                        </a:rPr>
                        <a:t>Psychiatry &amp; Psychology</a:t>
                      </a:r>
                    </a:p>
                  </a:txBody>
                  <a:tcPr anchor="b">
                    <a:noFill/>
                  </a:tcPr>
                </a:tc>
                <a:extLst>
                  <a:ext uri="{0D108BD9-81ED-4DB2-BD59-A6C34878D82A}">
                    <a16:rowId xmlns:a16="http://schemas.microsoft.com/office/drawing/2014/main" xmlns="" val="4072829973"/>
                  </a:ext>
                </a:extLst>
              </a:tr>
              <a:tr h="1432712">
                <a:tc>
                  <a:txBody>
                    <a:bodyPr/>
                    <a:lstStyle/>
                    <a:p>
                      <a:r>
                        <a:rPr lang="en-CA" sz="5400" b="1" dirty="0">
                          <a:solidFill>
                            <a:schemeClr val="tx1"/>
                          </a:solidFill>
                          <a:latin typeface="Arial" panose="020B0604020202020204" pitchFamily="34" charset="0"/>
                          <a:cs typeface="Arial" panose="020B0604020202020204" pitchFamily="34" charset="0"/>
                        </a:rPr>
                        <a:t>10</a:t>
                      </a:r>
                    </a:p>
                  </a:txBody>
                  <a:tcPr anchor="ctr">
                    <a:noFill/>
                  </a:tcPr>
                </a:tc>
                <a:tc>
                  <a:txBody>
                    <a:bodyPr/>
                    <a:lstStyle/>
                    <a:p>
                      <a:r>
                        <a:rPr lang="en-CA" sz="3200" i="0" dirty="0">
                          <a:solidFill>
                            <a:schemeClr val="tx1"/>
                          </a:solidFill>
                          <a:latin typeface="Arial" panose="020B0604020202020204" pitchFamily="34" charset="0"/>
                          <a:cs typeface="Arial" panose="020B0604020202020204" pitchFamily="34" charset="0"/>
                        </a:rPr>
                        <a:t>Social Science</a:t>
                      </a:r>
                    </a:p>
                  </a:txBody>
                  <a:tcPr anchor="b">
                    <a:noFill/>
                  </a:tcPr>
                </a:tc>
                <a:extLst>
                  <a:ext uri="{0D108BD9-81ED-4DB2-BD59-A6C34878D82A}">
                    <a16:rowId xmlns:a16="http://schemas.microsoft.com/office/drawing/2014/main" xmlns="" val="4089849644"/>
                  </a:ext>
                </a:extLst>
              </a:tr>
              <a:tr h="1432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5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7</a:t>
                      </a:r>
                    </a:p>
                    <a:p>
                      <a:endParaRPr lang="en-CA"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CA" sz="3200" i="0" dirty="0">
                          <a:solidFill>
                            <a:schemeClr val="tx1"/>
                          </a:solidFill>
                          <a:latin typeface="Arial" panose="020B0604020202020204" pitchFamily="34" charset="0"/>
                          <a:cs typeface="Arial" panose="020B0604020202020204" pitchFamily="34" charset="0"/>
                        </a:rPr>
                        <a:t>Technical</a:t>
                      </a:r>
                    </a:p>
                  </a:txBody>
                  <a:tcPr anchor="b">
                    <a:noFill/>
                  </a:tcPr>
                </a:tc>
                <a:extLst>
                  <a:ext uri="{0D108BD9-81ED-4DB2-BD59-A6C34878D82A}">
                    <a16:rowId xmlns:a16="http://schemas.microsoft.com/office/drawing/2014/main" xmlns="" val="1496200576"/>
                  </a:ext>
                </a:extLst>
              </a:tr>
            </a:tbl>
          </a:graphicData>
        </a:graphic>
      </p:graphicFrame>
      <p:grpSp>
        <p:nvGrpSpPr>
          <p:cNvPr id="28" name="Group 27">
            <a:extLst>
              <a:ext uri="{FF2B5EF4-FFF2-40B4-BE49-F238E27FC236}">
                <a16:creationId xmlns:a16="http://schemas.microsoft.com/office/drawing/2014/main" xmlns="" id="{5FCD585E-1233-5349-937D-4F63D91C0A0B}"/>
              </a:ext>
            </a:extLst>
          </p:cNvPr>
          <p:cNvGrpSpPr/>
          <p:nvPr/>
        </p:nvGrpSpPr>
        <p:grpSpPr>
          <a:xfrm>
            <a:off x="1454736" y="2018716"/>
            <a:ext cx="6526356" cy="697327"/>
            <a:chOff x="2471404" y="1900617"/>
            <a:chExt cx="6526356" cy="697327"/>
          </a:xfrm>
          <a:solidFill>
            <a:srgbClr val="FF0000"/>
          </a:solidFill>
        </p:grpSpPr>
        <p:pic>
          <p:nvPicPr>
            <p:cNvPr id="9" name="Graphic 8" descr="User">
              <a:extLst>
                <a:ext uri="{FF2B5EF4-FFF2-40B4-BE49-F238E27FC236}">
                  <a16:creationId xmlns:a16="http://schemas.microsoft.com/office/drawing/2014/main" xmlns="" id="{E2C48254-B55E-7F47-8499-33CFB3C9198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471404" y="1901952"/>
              <a:ext cx="695992" cy="695992"/>
            </a:xfrm>
            <a:prstGeom prst="rect">
              <a:avLst/>
            </a:prstGeom>
          </p:spPr>
        </p:pic>
        <p:pic>
          <p:nvPicPr>
            <p:cNvPr id="11" name="Graphic 10" descr="User">
              <a:extLst>
                <a:ext uri="{FF2B5EF4-FFF2-40B4-BE49-F238E27FC236}">
                  <a16:creationId xmlns:a16="http://schemas.microsoft.com/office/drawing/2014/main" xmlns="" id="{FD9FF3F8-D412-274D-9514-20665DCAB0C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997200" y="1901952"/>
              <a:ext cx="695992" cy="695992"/>
            </a:xfrm>
            <a:prstGeom prst="rect">
              <a:avLst/>
            </a:prstGeom>
          </p:spPr>
        </p:pic>
        <p:pic>
          <p:nvPicPr>
            <p:cNvPr id="12" name="Graphic 11" descr="User">
              <a:extLst>
                <a:ext uri="{FF2B5EF4-FFF2-40B4-BE49-F238E27FC236}">
                  <a16:creationId xmlns:a16="http://schemas.microsoft.com/office/drawing/2014/main" xmlns="" id="{3BBE21D4-8FEF-9647-B84D-27C1E73B7A9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541284" y="1900617"/>
              <a:ext cx="695992" cy="695992"/>
            </a:xfrm>
            <a:prstGeom prst="rect">
              <a:avLst/>
            </a:prstGeom>
          </p:spPr>
        </p:pic>
        <p:pic>
          <p:nvPicPr>
            <p:cNvPr id="13" name="Graphic 12" descr="User">
              <a:extLst>
                <a:ext uri="{FF2B5EF4-FFF2-40B4-BE49-F238E27FC236}">
                  <a16:creationId xmlns:a16="http://schemas.microsoft.com/office/drawing/2014/main" xmlns="" id="{0BD16065-7D28-1743-9ECE-98B5D486147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067080" y="1900617"/>
              <a:ext cx="695992" cy="695992"/>
            </a:xfrm>
            <a:prstGeom prst="rect">
              <a:avLst/>
            </a:prstGeom>
          </p:spPr>
        </p:pic>
        <p:pic>
          <p:nvPicPr>
            <p:cNvPr id="14" name="Graphic 13" descr="User">
              <a:extLst>
                <a:ext uri="{FF2B5EF4-FFF2-40B4-BE49-F238E27FC236}">
                  <a16:creationId xmlns:a16="http://schemas.microsoft.com/office/drawing/2014/main" xmlns="" id="{20ED67C2-467B-9640-A929-A30B401E936F}"/>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597892" y="1901952"/>
              <a:ext cx="695992" cy="695992"/>
            </a:xfrm>
            <a:prstGeom prst="rect">
              <a:avLst/>
            </a:prstGeom>
          </p:spPr>
        </p:pic>
        <p:pic>
          <p:nvPicPr>
            <p:cNvPr id="15" name="Graphic 14" descr="User">
              <a:extLst>
                <a:ext uri="{FF2B5EF4-FFF2-40B4-BE49-F238E27FC236}">
                  <a16:creationId xmlns:a16="http://schemas.microsoft.com/office/drawing/2014/main" xmlns="" id="{F4822807-B0D7-3647-B558-7DFE81788A5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123688" y="1901952"/>
              <a:ext cx="695992" cy="695992"/>
            </a:xfrm>
            <a:prstGeom prst="rect">
              <a:avLst/>
            </a:prstGeom>
          </p:spPr>
        </p:pic>
        <p:pic>
          <p:nvPicPr>
            <p:cNvPr id="16" name="Graphic 15" descr="User">
              <a:extLst>
                <a:ext uri="{FF2B5EF4-FFF2-40B4-BE49-F238E27FC236}">
                  <a16:creationId xmlns:a16="http://schemas.microsoft.com/office/drawing/2014/main" xmlns="" id="{4343E4E1-4DF8-9145-A2C9-7C6BBA823C6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649484" y="1900617"/>
              <a:ext cx="695992" cy="695992"/>
            </a:xfrm>
            <a:prstGeom prst="rect">
              <a:avLst/>
            </a:prstGeom>
          </p:spPr>
        </p:pic>
        <p:pic>
          <p:nvPicPr>
            <p:cNvPr id="17" name="Graphic 16" descr="User">
              <a:extLst>
                <a:ext uri="{FF2B5EF4-FFF2-40B4-BE49-F238E27FC236}">
                  <a16:creationId xmlns:a16="http://schemas.microsoft.com/office/drawing/2014/main" xmlns="" id="{54948AD9-A04F-9443-8C01-DCBDC9A5E45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75280" y="1900617"/>
              <a:ext cx="695992" cy="695992"/>
            </a:xfrm>
            <a:prstGeom prst="rect">
              <a:avLst/>
            </a:prstGeom>
          </p:spPr>
        </p:pic>
        <p:pic>
          <p:nvPicPr>
            <p:cNvPr id="23" name="Graphic 22" descr="User">
              <a:extLst>
                <a:ext uri="{FF2B5EF4-FFF2-40B4-BE49-F238E27FC236}">
                  <a16:creationId xmlns:a16="http://schemas.microsoft.com/office/drawing/2014/main" xmlns="" id="{A4700AC6-CE3B-794D-8014-E0A0FB2983B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706092" y="1901952"/>
              <a:ext cx="695992" cy="695992"/>
            </a:xfrm>
            <a:prstGeom prst="rect">
              <a:avLst/>
            </a:prstGeom>
          </p:spPr>
        </p:pic>
        <p:pic>
          <p:nvPicPr>
            <p:cNvPr id="24" name="Graphic 23" descr="User">
              <a:extLst>
                <a:ext uri="{FF2B5EF4-FFF2-40B4-BE49-F238E27FC236}">
                  <a16:creationId xmlns:a16="http://schemas.microsoft.com/office/drawing/2014/main" xmlns="" id="{BBA60ACD-C5C0-DA48-8473-CFDCBF3552CA}"/>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250176" y="1901952"/>
              <a:ext cx="695992" cy="695992"/>
            </a:xfrm>
            <a:prstGeom prst="rect">
              <a:avLst/>
            </a:prstGeom>
          </p:spPr>
        </p:pic>
        <p:pic>
          <p:nvPicPr>
            <p:cNvPr id="25" name="Graphic 24" descr="User">
              <a:extLst>
                <a:ext uri="{FF2B5EF4-FFF2-40B4-BE49-F238E27FC236}">
                  <a16:creationId xmlns:a16="http://schemas.microsoft.com/office/drawing/2014/main" xmlns="" id="{7110E96A-96DB-5243-AF03-3F3C66E156F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775972" y="1900617"/>
              <a:ext cx="695992" cy="695992"/>
            </a:xfrm>
            <a:prstGeom prst="rect">
              <a:avLst/>
            </a:prstGeom>
          </p:spPr>
        </p:pic>
        <p:pic>
          <p:nvPicPr>
            <p:cNvPr id="26" name="Graphic 25" descr="User">
              <a:extLst>
                <a:ext uri="{FF2B5EF4-FFF2-40B4-BE49-F238E27FC236}">
                  <a16:creationId xmlns:a16="http://schemas.microsoft.com/office/drawing/2014/main" xmlns="" id="{D3012F06-FBA1-5B49-897D-C2A7572DECD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301768" y="1900617"/>
              <a:ext cx="695992" cy="695992"/>
            </a:xfrm>
            <a:prstGeom prst="rect">
              <a:avLst/>
            </a:prstGeom>
          </p:spPr>
        </p:pic>
      </p:grpSp>
      <p:sp>
        <p:nvSpPr>
          <p:cNvPr id="59" name="TextBox 58">
            <a:extLst>
              <a:ext uri="{FF2B5EF4-FFF2-40B4-BE49-F238E27FC236}">
                <a16:creationId xmlns:a16="http://schemas.microsoft.com/office/drawing/2014/main" xmlns="" id="{E7742E59-53B7-6341-9C13-8994CECBA845}"/>
              </a:ext>
            </a:extLst>
          </p:cNvPr>
          <p:cNvSpPr txBox="1"/>
          <p:nvPr/>
        </p:nvSpPr>
        <p:spPr>
          <a:xfrm>
            <a:off x="752265" y="731520"/>
            <a:ext cx="10750887" cy="369332"/>
          </a:xfrm>
          <a:prstGeom prst="rect">
            <a:avLst/>
          </a:prstGeom>
          <a:noFill/>
        </p:spPr>
        <p:txBody>
          <a:bodyPr wrap="square" rtlCol="0">
            <a:spAutoFit/>
          </a:bodyPr>
          <a:lstStyle/>
          <a:p>
            <a:endParaRPr lang="en-CA" dirty="0"/>
          </a:p>
        </p:txBody>
      </p:sp>
      <p:sp>
        <p:nvSpPr>
          <p:cNvPr id="63" name="Title 1">
            <a:extLst>
              <a:ext uri="{FF2B5EF4-FFF2-40B4-BE49-F238E27FC236}">
                <a16:creationId xmlns:a16="http://schemas.microsoft.com/office/drawing/2014/main" xmlns="" id="{D51CEE48-8789-C84A-AF2B-9531FA181323}"/>
              </a:ext>
            </a:extLst>
          </p:cNvPr>
          <p:cNvSpPr txBox="1">
            <a:spLocks/>
          </p:cNvSpPr>
          <p:nvPr/>
        </p:nvSpPr>
        <p:spPr>
          <a:xfrm>
            <a:off x="192476" y="274435"/>
            <a:ext cx="11849703" cy="15351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solidFill>
                  <a:srgbClr val="FF0000"/>
                </a:solidFill>
              </a:rPr>
              <a:t>30</a:t>
            </a:r>
            <a:r>
              <a:rPr lang="en-CA" sz="4000" dirty="0"/>
              <a:t> experts made 41 appearances. The number experts by category* is:</a:t>
            </a:r>
          </a:p>
        </p:txBody>
      </p:sp>
      <p:sp>
        <p:nvSpPr>
          <p:cNvPr id="64" name="TextBox 63">
            <a:extLst>
              <a:ext uri="{FF2B5EF4-FFF2-40B4-BE49-F238E27FC236}">
                <a16:creationId xmlns:a16="http://schemas.microsoft.com/office/drawing/2014/main" xmlns="" id="{51DC579D-6683-964B-AC83-FE0E4D74B625}"/>
              </a:ext>
            </a:extLst>
          </p:cNvPr>
          <p:cNvSpPr txBox="1"/>
          <p:nvPr/>
        </p:nvSpPr>
        <p:spPr>
          <a:xfrm>
            <a:off x="7098632" y="5747186"/>
            <a:ext cx="4726412" cy="707886"/>
          </a:xfrm>
          <a:prstGeom prst="rect">
            <a:avLst/>
          </a:prstGeom>
          <a:noFill/>
        </p:spPr>
        <p:txBody>
          <a:bodyPr wrap="square" rtlCol="0">
            <a:spAutoFit/>
          </a:bodyPr>
          <a:lstStyle/>
          <a:p>
            <a:pPr algn="just"/>
            <a:r>
              <a:rPr lang="en-CA" sz="2000" dirty="0">
                <a:latin typeface="Arial" panose="020B0604020202020204" pitchFamily="34" charset="0"/>
                <a:cs typeface="Arial" panose="020B0604020202020204" pitchFamily="34" charset="0"/>
              </a:rPr>
              <a:t>*</a:t>
            </a:r>
            <a:r>
              <a:rPr lang="en-CA" sz="2000" dirty="0">
                <a:solidFill>
                  <a:schemeClr val="bg1"/>
                </a:solidFill>
                <a:latin typeface="Arial" panose="020B0604020202020204" pitchFamily="34" charset="0"/>
                <a:cs typeface="Arial" panose="020B0604020202020204" pitchFamily="34" charset="0"/>
              </a:rPr>
              <a:t>.</a:t>
            </a:r>
            <a:r>
              <a:rPr lang="en-CA" sz="2000" dirty="0">
                <a:latin typeface="Arial" panose="020B0604020202020204" pitchFamily="34" charset="0"/>
                <a:cs typeface="Arial" panose="020B0604020202020204" pitchFamily="34" charset="0"/>
              </a:rPr>
              <a:t>Excludes judicial notice &amp; reading      </a:t>
            </a:r>
            <a:r>
              <a:rPr lang="en-CA" sz="2000" dirty="0">
                <a:solidFill>
                  <a:schemeClr val="bg1"/>
                </a:solidFill>
                <a:latin typeface="Arial" panose="020B0604020202020204" pitchFamily="34" charset="0"/>
                <a:cs typeface="Arial" panose="020B0604020202020204" pitchFamily="34" charset="0"/>
              </a:rPr>
              <a:t>..</a:t>
            </a:r>
            <a:r>
              <a:rPr lang="en-CA" sz="2000" dirty="0">
                <a:latin typeface="Arial" panose="020B0604020202020204" pitchFamily="34" charset="0"/>
                <a:cs typeface="Arial" panose="020B0604020202020204" pitchFamily="34" charset="0"/>
              </a:rPr>
              <a:t>in expert evidence.</a:t>
            </a:r>
          </a:p>
        </p:txBody>
      </p:sp>
      <p:grpSp>
        <p:nvGrpSpPr>
          <p:cNvPr id="67" name="Group 66">
            <a:extLst>
              <a:ext uri="{FF2B5EF4-FFF2-40B4-BE49-F238E27FC236}">
                <a16:creationId xmlns:a16="http://schemas.microsoft.com/office/drawing/2014/main" xmlns="" id="{A0379E9E-B35D-2D49-A449-E6A6EE9E34CE}"/>
              </a:ext>
            </a:extLst>
          </p:cNvPr>
          <p:cNvGrpSpPr/>
          <p:nvPr/>
        </p:nvGrpSpPr>
        <p:grpSpPr>
          <a:xfrm>
            <a:off x="1491312" y="3378569"/>
            <a:ext cx="5438188" cy="697327"/>
            <a:chOff x="2471404" y="1900617"/>
            <a:chExt cx="5438188" cy="697327"/>
          </a:xfrm>
          <a:solidFill>
            <a:srgbClr val="ED20FF"/>
          </a:solidFill>
        </p:grpSpPr>
        <p:pic>
          <p:nvPicPr>
            <p:cNvPr id="68" name="Graphic 67" descr="User">
              <a:extLst>
                <a:ext uri="{FF2B5EF4-FFF2-40B4-BE49-F238E27FC236}">
                  <a16:creationId xmlns:a16="http://schemas.microsoft.com/office/drawing/2014/main" xmlns="" id="{4822D71C-01E0-9A48-9D30-9514F95126B4}"/>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2471404" y="1901952"/>
              <a:ext cx="695992" cy="695992"/>
            </a:xfrm>
            <a:prstGeom prst="rect">
              <a:avLst/>
            </a:prstGeom>
          </p:spPr>
        </p:pic>
        <p:pic>
          <p:nvPicPr>
            <p:cNvPr id="69" name="Graphic 68" descr="User">
              <a:extLst>
                <a:ext uri="{FF2B5EF4-FFF2-40B4-BE49-F238E27FC236}">
                  <a16:creationId xmlns:a16="http://schemas.microsoft.com/office/drawing/2014/main" xmlns="" id="{2BEDA53F-9A7C-8A46-963A-82D31240285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2997200" y="1901952"/>
              <a:ext cx="695992" cy="695992"/>
            </a:xfrm>
            <a:prstGeom prst="rect">
              <a:avLst/>
            </a:prstGeom>
          </p:spPr>
        </p:pic>
        <p:pic>
          <p:nvPicPr>
            <p:cNvPr id="70" name="Graphic 69" descr="User">
              <a:extLst>
                <a:ext uri="{FF2B5EF4-FFF2-40B4-BE49-F238E27FC236}">
                  <a16:creationId xmlns:a16="http://schemas.microsoft.com/office/drawing/2014/main" xmlns="" id="{CB0E3E59-1621-364A-891E-ACA523135DC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3522996" y="1900617"/>
              <a:ext cx="695992" cy="695992"/>
            </a:xfrm>
            <a:prstGeom prst="rect">
              <a:avLst/>
            </a:prstGeom>
          </p:spPr>
        </p:pic>
        <p:pic>
          <p:nvPicPr>
            <p:cNvPr id="71" name="Graphic 70" descr="User">
              <a:extLst>
                <a:ext uri="{FF2B5EF4-FFF2-40B4-BE49-F238E27FC236}">
                  <a16:creationId xmlns:a16="http://schemas.microsoft.com/office/drawing/2014/main" xmlns="" id="{AB8B4B4F-6E02-5F4B-8C59-54082BA6145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048792" y="1900617"/>
              <a:ext cx="695992" cy="695992"/>
            </a:xfrm>
            <a:prstGeom prst="rect">
              <a:avLst/>
            </a:prstGeom>
          </p:spPr>
        </p:pic>
        <p:pic>
          <p:nvPicPr>
            <p:cNvPr id="72" name="Graphic 71" descr="User">
              <a:extLst>
                <a:ext uri="{FF2B5EF4-FFF2-40B4-BE49-F238E27FC236}">
                  <a16:creationId xmlns:a16="http://schemas.microsoft.com/office/drawing/2014/main" xmlns="" id="{7AFC6D7E-8234-9847-A9B8-9BC0ACE4EF9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579604" y="1901952"/>
              <a:ext cx="695992" cy="695992"/>
            </a:xfrm>
            <a:prstGeom prst="rect">
              <a:avLst/>
            </a:prstGeom>
          </p:spPr>
        </p:pic>
        <p:pic>
          <p:nvPicPr>
            <p:cNvPr id="73" name="Graphic 72" descr="User">
              <a:extLst>
                <a:ext uri="{FF2B5EF4-FFF2-40B4-BE49-F238E27FC236}">
                  <a16:creationId xmlns:a16="http://schemas.microsoft.com/office/drawing/2014/main" xmlns="" id="{9B68B197-6559-9447-A61F-90F618BF09D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05400" y="1901952"/>
              <a:ext cx="695992" cy="695992"/>
            </a:xfrm>
            <a:prstGeom prst="rect">
              <a:avLst/>
            </a:prstGeom>
          </p:spPr>
        </p:pic>
        <p:pic>
          <p:nvPicPr>
            <p:cNvPr id="74" name="Graphic 73" descr="User">
              <a:extLst>
                <a:ext uri="{FF2B5EF4-FFF2-40B4-BE49-F238E27FC236}">
                  <a16:creationId xmlns:a16="http://schemas.microsoft.com/office/drawing/2014/main" xmlns="" id="{CF673F77-219F-C848-887E-FFC366097AD4}"/>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631196" y="1900617"/>
              <a:ext cx="695992" cy="695992"/>
            </a:xfrm>
            <a:prstGeom prst="rect">
              <a:avLst/>
            </a:prstGeom>
          </p:spPr>
        </p:pic>
        <p:pic>
          <p:nvPicPr>
            <p:cNvPr id="75" name="Graphic 74" descr="User">
              <a:extLst>
                <a:ext uri="{FF2B5EF4-FFF2-40B4-BE49-F238E27FC236}">
                  <a16:creationId xmlns:a16="http://schemas.microsoft.com/office/drawing/2014/main" xmlns="" id="{A61AD1AB-202A-F645-A090-E95254CB4056}"/>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156992" y="1900617"/>
              <a:ext cx="695992" cy="695992"/>
            </a:xfrm>
            <a:prstGeom prst="rect">
              <a:avLst/>
            </a:prstGeom>
          </p:spPr>
        </p:pic>
        <p:pic>
          <p:nvPicPr>
            <p:cNvPr id="76" name="Graphic 75" descr="User">
              <a:extLst>
                <a:ext uri="{FF2B5EF4-FFF2-40B4-BE49-F238E27FC236}">
                  <a16:creationId xmlns:a16="http://schemas.microsoft.com/office/drawing/2014/main" xmlns="" id="{38CE81E6-4C86-004A-99EF-BE751532CE73}"/>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687804" y="1901952"/>
              <a:ext cx="695992" cy="695992"/>
            </a:xfrm>
            <a:prstGeom prst="rect">
              <a:avLst/>
            </a:prstGeom>
          </p:spPr>
        </p:pic>
        <p:pic>
          <p:nvPicPr>
            <p:cNvPr id="77" name="Graphic 76" descr="User">
              <a:extLst>
                <a:ext uri="{FF2B5EF4-FFF2-40B4-BE49-F238E27FC236}">
                  <a16:creationId xmlns:a16="http://schemas.microsoft.com/office/drawing/2014/main" xmlns="" id="{009C75F1-5CD9-0E4D-93CF-8D4EEC3F13A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7213600" y="1901952"/>
              <a:ext cx="695992" cy="695992"/>
            </a:xfrm>
            <a:prstGeom prst="rect">
              <a:avLst/>
            </a:prstGeom>
          </p:spPr>
        </p:pic>
      </p:grpSp>
      <p:grpSp>
        <p:nvGrpSpPr>
          <p:cNvPr id="80" name="Group 79">
            <a:extLst>
              <a:ext uri="{FF2B5EF4-FFF2-40B4-BE49-F238E27FC236}">
                <a16:creationId xmlns:a16="http://schemas.microsoft.com/office/drawing/2014/main" xmlns="" id="{D610F0AB-EA8A-D045-B7C5-E33D3C55568C}"/>
              </a:ext>
            </a:extLst>
          </p:cNvPr>
          <p:cNvGrpSpPr/>
          <p:nvPr/>
        </p:nvGrpSpPr>
        <p:grpSpPr>
          <a:xfrm>
            <a:off x="1454736" y="4743311"/>
            <a:ext cx="2804192" cy="697327"/>
            <a:chOff x="2471404" y="1900617"/>
            <a:chExt cx="2804192" cy="697327"/>
          </a:xfrm>
          <a:solidFill>
            <a:srgbClr val="00B0F0"/>
          </a:solidFill>
        </p:grpSpPr>
        <p:pic>
          <p:nvPicPr>
            <p:cNvPr id="81" name="Graphic 80" descr="User">
              <a:extLst>
                <a:ext uri="{FF2B5EF4-FFF2-40B4-BE49-F238E27FC236}">
                  <a16:creationId xmlns:a16="http://schemas.microsoft.com/office/drawing/2014/main" xmlns="" id="{1EB24DB5-FF89-1C41-9A62-B2898AF32352}"/>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2471404" y="1901952"/>
              <a:ext cx="695992" cy="695992"/>
            </a:xfrm>
            <a:prstGeom prst="rect">
              <a:avLst/>
            </a:prstGeom>
          </p:spPr>
        </p:pic>
        <p:pic>
          <p:nvPicPr>
            <p:cNvPr id="82" name="Graphic 81" descr="User">
              <a:extLst>
                <a:ext uri="{FF2B5EF4-FFF2-40B4-BE49-F238E27FC236}">
                  <a16:creationId xmlns:a16="http://schemas.microsoft.com/office/drawing/2014/main" xmlns="" id="{F727F2C4-78A0-CD4F-B35D-CD87B266B330}"/>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2997200" y="1901952"/>
              <a:ext cx="695992" cy="695992"/>
            </a:xfrm>
            <a:prstGeom prst="rect">
              <a:avLst/>
            </a:prstGeom>
          </p:spPr>
        </p:pic>
        <p:pic>
          <p:nvPicPr>
            <p:cNvPr id="83" name="Graphic 82" descr="User">
              <a:extLst>
                <a:ext uri="{FF2B5EF4-FFF2-40B4-BE49-F238E27FC236}">
                  <a16:creationId xmlns:a16="http://schemas.microsoft.com/office/drawing/2014/main" xmlns="" id="{AEC4396D-2ABE-0941-9FCB-CCF3EE1C04B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3522996" y="1900617"/>
              <a:ext cx="695992" cy="695992"/>
            </a:xfrm>
            <a:prstGeom prst="rect">
              <a:avLst/>
            </a:prstGeom>
          </p:spPr>
        </p:pic>
        <p:pic>
          <p:nvPicPr>
            <p:cNvPr id="84" name="Graphic 83" descr="User">
              <a:extLst>
                <a:ext uri="{FF2B5EF4-FFF2-40B4-BE49-F238E27FC236}">
                  <a16:creationId xmlns:a16="http://schemas.microsoft.com/office/drawing/2014/main" xmlns="" id="{68504B04-458A-1248-A607-C9D8230E48CE}"/>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048792" y="1900617"/>
              <a:ext cx="695992" cy="695992"/>
            </a:xfrm>
            <a:prstGeom prst="rect">
              <a:avLst/>
            </a:prstGeom>
          </p:spPr>
        </p:pic>
        <p:pic>
          <p:nvPicPr>
            <p:cNvPr id="85" name="Graphic 84" descr="User">
              <a:extLst>
                <a:ext uri="{FF2B5EF4-FFF2-40B4-BE49-F238E27FC236}">
                  <a16:creationId xmlns:a16="http://schemas.microsoft.com/office/drawing/2014/main" xmlns="" id="{EBADC02E-DE00-0542-A608-8CD029FEA54E}"/>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579604" y="1901952"/>
              <a:ext cx="695992" cy="695992"/>
            </a:xfrm>
            <a:prstGeom prst="rect">
              <a:avLst/>
            </a:prstGeom>
          </p:spPr>
        </p:pic>
      </p:grpSp>
      <p:pic>
        <p:nvPicPr>
          <p:cNvPr id="36" name="Graphic 35" descr="User">
            <a:extLst>
              <a:ext uri="{FF2B5EF4-FFF2-40B4-BE49-F238E27FC236}">
                <a16:creationId xmlns:a16="http://schemas.microsoft.com/office/drawing/2014/main" xmlns="" id="{9DF611AD-D47C-2F41-A56D-F517538D290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801475" y="2014296"/>
            <a:ext cx="695992" cy="695992"/>
          </a:xfrm>
          <a:prstGeom prst="rect">
            <a:avLst/>
          </a:prstGeom>
        </p:spPr>
      </p:pic>
      <p:pic>
        <p:nvPicPr>
          <p:cNvPr id="37" name="Graphic 36" descr="User">
            <a:extLst>
              <a:ext uri="{FF2B5EF4-FFF2-40B4-BE49-F238E27FC236}">
                <a16:creationId xmlns:a16="http://schemas.microsoft.com/office/drawing/2014/main" xmlns="" id="{71C90FB1-59DD-924B-B0D0-B5047D0B4B2E}"/>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098924" y="4729456"/>
            <a:ext cx="695992" cy="695992"/>
          </a:xfrm>
          <a:prstGeom prst="rect">
            <a:avLst/>
          </a:prstGeom>
        </p:spPr>
      </p:pic>
      <p:pic>
        <p:nvPicPr>
          <p:cNvPr id="38" name="Graphic 37" descr="User">
            <a:extLst>
              <a:ext uri="{FF2B5EF4-FFF2-40B4-BE49-F238E27FC236}">
                <a16:creationId xmlns:a16="http://schemas.microsoft.com/office/drawing/2014/main" xmlns="" id="{DA35CA06-E71E-B146-9A39-3C1390918BB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629736" y="4730791"/>
            <a:ext cx="695992" cy="695992"/>
          </a:xfrm>
          <a:prstGeom prst="rect">
            <a:avLst/>
          </a:prstGeom>
        </p:spPr>
      </p:pic>
    </p:spTree>
    <p:extLst>
      <p:ext uri="{BB962C8B-B14F-4D97-AF65-F5344CB8AC3E}">
        <p14:creationId xmlns:p14="http://schemas.microsoft.com/office/powerpoint/2010/main" val="280856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54F8A-54DE-AB4E-B54A-149484719568}"/>
              </a:ext>
            </a:extLst>
          </p:cNvPr>
          <p:cNvSpPr>
            <a:spLocks noGrp="1"/>
          </p:cNvSpPr>
          <p:nvPr>
            <p:ph type="title"/>
          </p:nvPr>
        </p:nvSpPr>
        <p:spPr>
          <a:xfrm>
            <a:off x="103665" y="63027"/>
            <a:ext cx="11543283" cy="1325563"/>
          </a:xfrm>
        </p:spPr>
        <p:txBody>
          <a:bodyPr>
            <a:normAutofit/>
          </a:bodyPr>
          <a:lstStyle/>
          <a:p>
            <a:r>
              <a:rPr lang="en-CA" sz="3600" dirty="0"/>
              <a:t>When are experts appearing in prosecutions?</a:t>
            </a:r>
          </a:p>
        </p:txBody>
      </p:sp>
      <p:cxnSp>
        <p:nvCxnSpPr>
          <p:cNvPr id="6" name="Straight Connector 5">
            <a:extLst>
              <a:ext uri="{FF2B5EF4-FFF2-40B4-BE49-F238E27FC236}">
                <a16:creationId xmlns:a16="http://schemas.microsoft.com/office/drawing/2014/main" xmlns="" id="{69324B27-9BA1-DF4A-B3EA-819BFA852BF0}"/>
              </a:ext>
            </a:extLst>
          </p:cNvPr>
          <p:cNvCxnSpPr>
            <a:cxnSpLocks/>
          </p:cNvCxnSpPr>
          <p:nvPr/>
        </p:nvCxnSpPr>
        <p:spPr>
          <a:xfrm>
            <a:off x="4919472" y="2451836"/>
            <a:ext cx="0" cy="292991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F70E119A-0916-E848-93DF-5DE50A80E1DF}"/>
              </a:ext>
            </a:extLst>
          </p:cNvPr>
          <p:cNvSpPr txBox="1"/>
          <p:nvPr/>
        </p:nvSpPr>
        <p:spPr>
          <a:xfrm>
            <a:off x="2656084" y="1758339"/>
            <a:ext cx="1586332"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Pre - Trial</a:t>
            </a:r>
          </a:p>
        </p:txBody>
      </p:sp>
      <p:sp>
        <p:nvSpPr>
          <p:cNvPr id="10" name="TextBox 9">
            <a:extLst>
              <a:ext uri="{FF2B5EF4-FFF2-40B4-BE49-F238E27FC236}">
                <a16:creationId xmlns:a16="http://schemas.microsoft.com/office/drawing/2014/main" xmlns="" id="{BE864FF5-F46F-BE4D-BA44-5BAD138F17C3}"/>
              </a:ext>
            </a:extLst>
          </p:cNvPr>
          <p:cNvSpPr txBox="1"/>
          <p:nvPr/>
        </p:nvSpPr>
        <p:spPr>
          <a:xfrm>
            <a:off x="6102669" y="1758339"/>
            <a:ext cx="816890"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Trial</a:t>
            </a:r>
          </a:p>
        </p:txBody>
      </p:sp>
      <p:sp>
        <p:nvSpPr>
          <p:cNvPr id="11" name="TextBox 10">
            <a:extLst>
              <a:ext uri="{FF2B5EF4-FFF2-40B4-BE49-F238E27FC236}">
                <a16:creationId xmlns:a16="http://schemas.microsoft.com/office/drawing/2014/main" xmlns="" id="{2F52EC6F-D8C7-1B48-83E6-D6EE3D323208}"/>
              </a:ext>
            </a:extLst>
          </p:cNvPr>
          <p:cNvSpPr txBox="1"/>
          <p:nvPr/>
        </p:nvSpPr>
        <p:spPr>
          <a:xfrm>
            <a:off x="9005420" y="1734979"/>
            <a:ext cx="1842171"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Sentencing</a:t>
            </a:r>
          </a:p>
        </p:txBody>
      </p:sp>
      <p:cxnSp>
        <p:nvCxnSpPr>
          <p:cNvPr id="13" name="Straight Connector 12">
            <a:extLst>
              <a:ext uri="{FF2B5EF4-FFF2-40B4-BE49-F238E27FC236}">
                <a16:creationId xmlns:a16="http://schemas.microsoft.com/office/drawing/2014/main" xmlns="" id="{20FB6DF2-D2CA-9648-8F70-3EC7AF9EAF7E}"/>
              </a:ext>
            </a:extLst>
          </p:cNvPr>
          <p:cNvCxnSpPr>
            <a:cxnSpLocks/>
          </p:cNvCxnSpPr>
          <p:nvPr/>
        </p:nvCxnSpPr>
        <p:spPr>
          <a:xfrm>
            <a:off x="8418929" y="3855683"/>
            <a:ext cx="289069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E27E0C9C-51F2-9F4A-9D03-A546301C39C4}"/>
              </a:ext>
            </a:extLst>
          </p:cNvPr>
          <p:cNvCxnSpPr>
            <a:cxnSpLocks/>
          </p:cNvCxnSpPr>
          <p:nvPr/>
        </p:nvCxnSpPr>
        <p:spPr>
          <a:xfrm>
            <a:off x="2023873" y="3850184"/>
            <a:ext cx="6395056"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5F467A46-8D3B-D64E-A253-62AFB0880521}"/>
              </a:ext>
            </a:extLst>
          </p:cNvPr>
          <p:cNvSpPr txBox="1"/>
          <p:nvPr/>
        </p:nvSpPr>
        <p:spPr>
          <a:xfrm>
            <a:off x="225957" y="2619680"/>
            <a:ext cx="1314784" cy="830997"/>
          </a:xfrm>
          <a:prstGeom prst="rect">
            <a:avLst/>
          </a:prstGeom>
          <a:noFill/>
        </p:spPr>
        <p:txBody>
          <a:bodyPr wrap="none" rtlCol="0">
            <a:spAutoFit/>
          </a:bodyPr>
          <a:lstStyle/>
          <a:p>
            <a:pPr algn="ctr"/>
            <a:r>
              <a:rPr lang="en-CA" sz="2400" b="1" dirty="0">
                <a:latin typeface="Arial" panose="020B0604020202020204" pitchFamily="34" charset="0"/>
                <a:cs typeface="Arial" panose="020B0604020202020204" pitchFamily="34" charset="0"/>
              </a:rPr>
              <a:t>Crown </a:t>
            </a:r>
          </a:p>
          <a:p>
            <a:pPr algn="ctr"/>
            <a:r>
              <a:rPr lang="en-CA" sz="2400" b="1" dirty="0">
                <a:latin typeface="Arial" panose="020B0604020202020204" pitchFamily="34" charset="0"/>
                <a:cs typeface="Arial" panose="020B0604020202020204" pitchFamily="34" charset="0"/>
              </a:rPr>
              <a:t>Experts</a:t>
            </a:r>
          </a:p>
        </p:txBody>
      </p:sp>
      <p:sp>
        <p:nvSpPr>
          <p:cNvPr id="18" name="TextBox 17">
            <a:extLst>
              <a:ext uri="{FF2B5EF4-FFF2-40B4-BE49-F238E27FC236}">
                <a16:creationId xmlns:a16="http://schemas.microsoft.com/office/drawing/2014/main" xmlns="" id="{F450A99E-2A4A-684A-9B01-2927F222DEA0}"/>
              </a:ext>
            </a:extLst>
          </p:cNvPr>
          <p:cNvSpPr txBox="1"/>
          <p:nvPr/>
        </p:nvSpPr>
        <p:spPr>
          <a:xfrm>
            <a:off x="216622" y="4302495"/>
            <a:ext cx="1538933" cy="830997"/>
          </a:xfrm>
          <a:prstGeom prst="rect">
            <a:avLst/>
          </a:prstGeom>
          <a:noFill/>
        </p:spPr>
        <p:txBody>
          <a:bodyPr wrap="square" rtlCol="0">
            <a:spAutoFit/>
          </a:bodyPr>
          <a:lstStyle/>
          <a:p>
            <a:pPr algn="ctr"/>
            <a:r>
              <a:rPr lang="en-CA" sz="2400" b="1" dirty="0">
                <a:latin typeface="Arial" panose="020B0604020202020204" pitchFamily="34" charset="0"/>
                <a:cs typeface="Arial" panose="020B0604020202020204" pitchFamily="34" charset="0"/>
              </a:rPr>
              <a:t>Defense </a:t>
            </a:r>
          </a:p>
          <a:p>
            <a:pPr algn="ctr"/>
            <a:r>
              <a:rPr lang="en-CA" sz="2400" b="1" dirty="0">
                <a:latin typeface="Arial" panose="020B0604020202020204" pitchFamily="34" charset="0"/>
                <a:cs typeface="Arial" panose="020B0604020202020204" pitchFamily="34" charset="0"/>
              </a:rPr>
              <a:t>Experts</a:t>
            </a:r>
          </a:p>
        </p:txBody>
      </p:sp>
      <p:cxnSp>
        <p:nvCxnSpPr>
          <p:cNvPr id="25" name="Straight Connector 24">
            <a:extLst>
              <a:ext uri="{FF2B5EF4-FFF2-40B4-BE49-F238E27FC236}">
                <a16:creationId xmlns:a16="http://schemas.microsoft.com/office/drawing/2014/main" xmlns="" id="{DA127987-9403-BF43-99F9-9C892CC8F558}"/>
              </a:ext>
            </a:extLst>
          </p:cNvPr>
          <p:cNvCxnSpPr>
            <a:cxnSpLocks/>
          </p:cNvCxnSpPr>
          <p:nvPr/>
        </p:nvCxnSpPr>
        <p:spPr>
          <a:xfrm>
            <a:off x="7907778" y="2399824"/>
            <a:ext cx="0" cy="293040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9" name="Table 38">
            <a:extLst>
              <a:ext uri="{FF2B5EF4-FFF2-40B4-BE49-F238E27FC236}">
                <a16:creationId xmlns:a16="http://schemas.microsoft.com/office/drawing/2014/main" xmlns="" id="{E0C4FFB4-93A6-7E42-88A4-32C62700FBAC}"/>
              </a:ext>
            </a:extLst>
          </p:cNvPr>
          <p:cNvGraphicFramePr>
            <a:graphicFrameLocks noGrp="1"/>
          </p:cNvGraphicFramePr>
          <p:nvPr>
            <p:extLst>
              <p:ext uri="{D42A27DB-BD31-4B8C-83A1-F6EECF244321}">
                <p14:modId xmlns:p14="http://schemas.microsoft.com/office/powerpoint/2010/main" val="1746511083"/>
              </p:ext>
            </p:extLst>
          </p:nvPr>
        </p:nvGraphicFramePr>
        <p:xfrm>
          <a:off x="8048049" y="4143572"/>
          <a:ext cx="3498986" cy="1166686"/>
        </p:xfrm>
        <a:graphic>
          <a:graphicData uri="http://schemas.openxmlformats.org/drawingml/2006/table">
            <a:tbl>
              <a:tblPr firstRow="1" bandRow="1">
                <a:tableStyleId>{5C22544A-7EE6-4342-B048-85BDC9FD1C3A}</a:tableStyleId>
              </a:tblPr>
              <a:tblGrid>
                <a:gridCol w="510140">
                  <a:extLst>
                    <a:ext uri="{9D8B030D-6E8A-4147-A177-3AD203B41FA5}">
                      <a16:colId xmlns:a16="http://schemas.microsoft.com/office/drawing/2014/main" xmlns="" val="3807931024"/>
                    </a:ext>
                  </a:extLst>
                </a:gridCol>
                <a:gridCol w="2988846">
                  <a:extLst>
                    <a:ext uri="{9D8B030D-6E8A-4147-A177-3AD203B41FA5}">
                      <a16:colId xmlns:a16="http://schemas.microsoft.com/office/drawing/2014/main" xmlns="" val="61355711"/>
                    </a:ext>
                  </a:extLst>
                </a:gridCol>
              </a:tblGrid>
              <a:tr h="205239">
                <a:tc>
                  <a:txBody>
                    <a:bodyPr/>
                    <a:lstStyle/>
                    <a:p>
                      <a:r>
                        <a:rPr lang="en-CA" dirty="0">
                          <a:solidFill>
                            <a:schemeClr val="tx1"/>
                          </a:solidFill>
                          <a:latin typeface="Arial" panose="020B0604020202020204" pitchFamily="34" charset="0"/>
                          <a:cs typeface="Arial" panose="020B0604020202020204" pitchFamily="34" charset="0"/>
                        </a:rPr>
                        <a:t>11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pSp>
        <p:nvGrpSpPr>
          <p:cNvPr id="65" name="Group 64">
            <a:extLst>
              <a:ext uri="{FF2B5EF4-FFF2-40B4-BE49-F238E27FC236}">
                <a16:creationId xmlns:a16="http://schemas.microsoft.com/office/drawing/2014/main" xmlns="" id="{0379F99D-E385-4948-AF02-351EE11BD6BB}"/>
              </a:ext>
            </a:extLst>
          </p:cNvPr>
          <p:cNvGrpSpPr/>
          <p:nvPr/>
        </p:nvGrpSpPr>
        <p:grpSpPr>
          <a:xfrm>
            <a:off x="8418927" y="4123144"/>
            <a:ext cx="2735046" cy="353625"/>
            <a:chOff x="7893700" y="5328441"/>
            <a:chExt cx="2733685" cy="367619"/>
          </a:xfrm>
        </p:grpSpPr>
        <p:grpSp>
          <p:nvGrpSpPr>
            <p:cNvPr id="41" name="Group 40">
              <a:extLst>
                <a:ext uri="{FF2B5EF4-FFF2-40B4-BE49-F238E27FC236}">
                  <a16:creationId xmlns:a16="http://schemas.microsoft.com/office/drawing/2014/main" xmlns="" id="{628B915D-BC13-184B-B482-524EDF45E8ED}"/>
                </a:ext>
              </a:extLst>
            </p:cNvPr>
            <p:cNvGrpSpPr/>
            <p:nvPr/>
          </p:nvGrpSpPr>
          <p:grpSpPr>
            <a:xfrm>
              <a:off x="7893700" y="5328811"/>
              <a:ext cx="781553" cy="366750"/>
              <a:chOff x="5361988" y="1691588"/>
              <a:chExt cx="2654380" cy="1052312"/>
            </a:xfrm>
            <a:solidFill>
              <a:srgbClr val="FF0000"/>
            </a:solidFill>
          </p:grpSpPr>
          <p:pic>
            <p:nvPicPr>
              <p:cNvPr id="50" name="Graphic 49" descr="User">
                <a:extLst>
                  <a:ext uri="{FF2B5EF4-FFF2-40B4-BE49-F238E27FC236}">
                    <a16:creationId xmlns:a16="http://schemas.microsoft.com/office/drawing/2014/main" xmlns="" id="{D8BA2687-3ABA-C24E-9619-3F464F6A6E3D}"/>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51" name="Graphic 50" descr="User">
                <a:extLst>
                  <a:ext uri="{FF2B5EF4-FFF2-40B4-BE49-F238E27FC236}">
                    <a16:creationId xmlns:a16="http://schemas.microsoft.com/office/drawing/2014/main" xmlns="" id="{3F1CF809-F96D-344D-874C-57EA4F219EE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75039" y="1691588"/>
                <a:ext cx="1000791" cy="1050246"/>
              </a:xfrm>
              <a:prstGeom prst="rect">
                <a:avLst/>
              </a:prstGeom>
            </p:spPr>
          </p:pic>
          <p:pic>
            <p:nvPicPr>
              <p:cNvPr id="52" name="Graphic 51" descr="User">
                <a:extLst>
                  <a:ext uri="{FF2B5EF4-FFF2-40B4-BE49-F238E27FC236}">
                    <a16:creationId xmlns:a16="http://schemas.microsoft.com/office/drawing/2014/main" xmlns="" id="{7306AB34-F22F-9245-8B18-FCDBDED2160E}"/>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15576" y="1693655"/>
                <a:ext cx="1000792" cy="1050245"/>
              </a:xfrm>
              <a:prstGeom prst="rect">
                <a:avLst/>
              </a:prstGeom>
            </p:spPr>
          </p:pic>
        </p:grpSp>
        <p:grpSp>
          <p:nvGrpSpPr>
            <p:cNvPr id="42" name="Group 41">
              <a:extLst>
                <a:ext uri="{FF2B5EF4-FFF2-40B4-BE49-F238E27FC236}">
                  <a16:creationId xmlns:a16="http://schemas.microsoft.com/office/drawing/2014/main" xmlns="" id="{F1A410C5-DF77-C545-B71C-4BA59F677156}"/>
                </a:ext>
              </a:extLst>
            </p:cNvPr>
            <p:cNvGrpSpPr/>
            <p:nvPr/>
          </p:nvGrpSpPr>
          <p:grpSpPr>
            <a:xfrm>
              <a:off x="8623840" y="5328741"/>
              <a:ext cx="787716" cy="366750"/>
              <a:chOff x="5361988" y="1691588"/>
              <a:chExt cx="2675309" cy="1052312"/>
            </a:xfrm>
            <a:solidFill>
              <a:srgbClr val="FF0000"/>
            </a:solidFill>
          </p:grpSpPr>
          <p:pic>
            <p:nvPicPr>
              <p:cNvPr id="47" name="Graphic 46" descr="User">
                <a:extLst>
                  <a:ext uri="{FF2B5EF4-FFF2-40B4-BE49-F238E27FC236}">
                    <a16:creationId xmlns:a16="http://schemas.microsoft.com/office/drawing/2014/main" xmlns="" id="{5F162CD3-80A0-E342-85C1-8DAFA0A130F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48" name="Graphic 47" descr="User">
                <a:extLst>
                  <a:ext uri="{FF2B5EF4-FFF2-40B4-BE49-F238E27FC236}">
                    <a16:creationId xmlns:a16="http://schemas.microsoft.com/office/drawing/2014/main" xmlns="" id="{69D90212-696C-A54C-991E-A929C533EF0A}"/>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99719" y="1691588"/>
                <a:ext cx="1000790" cy="1050246"/>
              </a:xfrm>
              <a:prstGeom prst="rect">
                <a:avLst/>
              </a:prstGeom>
            </p:spPr>
          </p:pic>
          <p:pic>
            <p:nvPicPr>
              <p:cNvPr id="49" name="Graphic 48" descr="User">
                <a:extLst>
                  <a:ext uri="{FF2B5EF4-FFF2-40B4-BE49-F238E27FC236}">
                    <a16:creationId xmlns:a16="http://schemas.microsoft.com/office/drawing/2014/main" xmlns="" id="{79B3F660-7060-4144-99AF-785F25A6DBFF}"/>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036505" y="1693655"/>
                <a:ext cx="1000792" cy="1050245"/>
              </a:xfrm>
              <a:prstGeom prst="rect">
                <a:avLst/>
              </a:prstGeom>
            </p:spPr>
          </p:pic>
        </p:grpSp>
        <p:grpSp>
          <p:nvGrpSpPr>
            <p:cNvPr id="43" name="Group 42">
              <a:extLst>
                <a:ext uri="{FF2B5EF4-FFF2-40B4-BE49-F238E27FC236}">
                  <a16:creationId xmlns:a16="http://schemas.microsoft.com/office/drawing/2014/main" xmlns="" id="{A57AE8D4-D8BF-1F45-9CBD-B4E47A7C589B}"/>
                </a:ext>
              </a:extLst>
            </p:cNvPr>
            <p:cNvGrpSpPr/>
            <p:nvPr/>
          </p:nvGrpSpPr>
          <p:grpSpPr>
            <a:xfrm>
              <a:off x="9353981" y="5329310"/>
              <a:ext cx="539232" cy="366750"/>
              <a:chOff x="5361988" y="1707972"/>
              <a:chExt cx="1831387" cy="1052311"/>
            </a:xfrm>
            <a:solidFill>
              <a:srgbClr val="FF0000"/>
            </a:solidFill>
          </p:grpSpPr>
          <p:pic>
            <p:nvPicPr>
              <p:cNvPr id="44" name="Graphic 43" descr="User">
                <a:extLst>
                  <a:ext uri="{FF2B5EF4-FFF2-40B4-BE49-F238E27FC236}">
                    <a16:creationId xmlns:a16="http://schemas.microsoft.com/office/drawing/2014/main" xmlns="" id="{AC347CE6-E526-A049-9A80-8347862BBC81}"/>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710038"/>
                <a:ext cx="1000791" cy="1050245"/>
              </a:xfrm>
              <a:prstGeom prst="rect">
                <a:avLst/>
              </a:prstGeom>
            </p:spPr>
          </p:pic>
          <p:pic>
            <p:nvPicPr>
              <p:cNvPr id="45" name="Graphic 44" descr="User">
                <a:extLst>
                  <a:ext uri="{FF2B5EF4-FFF2-40B4-BE49-F238E27FC236}">
                    <a16:creationId xmlns:a16="http://schemas.microsoft.com/office/drawing/2014/main" xmlns="" id="{6C92CCFD-D06F-3349-A209-9E56D056CC1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92584" y="1707972"/>
                <a:ext cx="1000791" cy="1050245"/>
              </a:xfrm>
              <a:prstGeom prst="rect">
                <a:avLst/>
              </a:prstGeom>
            </p:spPr>
          </p:pic>
        </p:grpSp>
        <p:grpSp>
          <p:nvGrpSpPr>
            <p:cNvPr id="61" name="Group 60">
              <a:extLst>
                <a:ext uri="{FF2B5EF4-FFF2-40B4-BE49-F238E27FC236}">
                  <a16:creationId xmlns:a16="http://schemas.microsoft.com/office/drawing/2014/main" xmlns="" id="{E40CCCE0-C654-E841-86DE-6A6B2E05EE5C}"/>
                </a:ext>
              </a:extLst>
            </p:cNvPr>
            <p:cNvGrpSpPr/>
            <p:nvPr/>
          </p:nvGrpSpPr>
          <p:grpSpPr>
            <a:xfrm>
              <a:off x="10088153" y="5328441"/>
              <a:ext cx="539232" cy="366036"/>
              <a:chOff x="5424068" y="1717169"/>
              <a:chExt cx="1831387" cy="1050260"/>
            </a:xfrm>
            <a:solidFill>
              <a:srgbClr val="FF0000"/>
            </a:solidFill>
          </p:grpSpPr>
          <p:pic>
            <p:nvPicPr>
              <p:cNvPr id="62" name="Graphic 61" descr="User">
                <a:extLst>
                  <a:ext uri="{FF2B5EF4-FFF2-40B4-BE49-F238E27FC236}">
                    <a16:creationId xmlns:a16="http://schemas.microsoft.com/office/drawing/2014/main" xmlns="" id="{8BB3DE45-35BC-0D4A-B9D0-0FBDFE8F7FE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424068" y="1717184"/>
                <a:ext cx="1000793" cy="1050245"/>
              </a:xfrm>
              <a:prstGeom prst="rect">
                <a:avLst/>
              </a:prstGeom>
            </p:spPr>
          </p:pic>
          <p:pic>
            <p:nvPicPr>
              <p:cNvPr id="63" name="Graphic 62" descr="User">
                <a:extLst>
                  <a:ext uri="{FF2B5EF4-FFF2-40B4-BE49-F238E27FC236}">
                    <a16:creationId xmlns:a16="http://schemas.microsoft.com/office/drawing/2014/main" xmlns="" id="{745A0F05-0C65-5B44-B5F2-232F1983716D}"/>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254666" y="1717169"/>
                <a:ext cx="1000789" cy="1050245"/>
              </a:xfrm>
              <a:prstGeom prst="rect">
                <a:avLst/>
              </a:prstGeom>
            </p:spPr>
          </p:pic>
        </p:grpSp>
      </p:grpSp>
      <p:pic>
        <p:nvPicPr>
          <p:cNvPr id="67" name="Graphic 66" descr="User">
            <a:extLst>
              <a:ext uri="{FF2B5EF4-FFF2-40B4-BE49-F238E27FC236}">
                <a16:creationId xmlns:a16="http://schemas.microsoft.com/office/drawing/2014/main" xmlns="" id="{061AEB7E-7E44-D84F-B7AB-220E6CD6972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8386483" y="4507968"/>
            <a:ext cx="294672" cy="366030"/>
          </a:xfrm>
          <a:prstGeom prst="rect">
            <a:avLst/>
          </a:prstGeom>
        </p:spPr>
      </p:pic>
      <p:graphicFrame>
        <p:nvGraphicFramePr>
          <p:cNvPr id="68" name="Table 67">
            <a:extLst>
              <a:ext uri="{FF2B5EF4-FFF2-40B4-BE49-F238E27FC236}">
                <a16:creationId xmlns:a16="http://schemas.microsoft.com/office/drawing/2014/main" xmlns="" id="{0DEFEE6C-4BF5-DC44-9859-D817339B7669}"/>
              </a:ext>
            </a:extLst>
          </p:cNvPr>
          <p:cNvGraphicFramePr>
            <a:graphicFrameLocks noGrp="1"/>
          </p:cNvGraphicFramePr>
          <p:nvPr>
            <p:extLst>
              <p:ext uri="{D42A27DB-BD31-4B8C-83A1-F6EECF244321}">
                <p14:modId xmlns:p14="http://schemas.microsoft.com/office/powerpoint/2010/main" val="1317864737"/>
              </p:ext>
            </p:extLst>
          </p:nvPr>
        </p:nvGraphicFramePr>
        <p:xfrm>
          <a:off x="5071781" y="4126964"/>
          <a:ext cx="2799455" cy="1166686"/>
        </p:xfrm>
        <a:graphic>
          <a:graphicData uri="http://schemas.openxmlformats.org/drawingml/2006/table">
            <a:tbl>
              <a:tblPr firstRow="1" bandRow="1">
                <a:tableStyleId>{5C22544A-7EE6-4342-B048-85BDC9FD1C3A}</a:tableStyleId>
              </a:tblPr>
              <a:tblGrid>
                <a:gridCol w="373380">
                  <a:extLst>
                    <a:ext uri="{9D8B030D-6E8A-4147-A177-3AD203B41FA5}">
                      <a16:colId xmlns:a16="http://schemas.microsoft.com/office/drawing/2014/main" xmlns="" val="3807931024"/>
                    </a:ext>
                  </a:extLst>
                </a:gridCol>
                <a:gridCol w="242607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pSp>
        <p:nvGrpSpPr>
          <p:cNvPr id="70" name="Group 69">
            <a:extLst>
              <a:ext uri="{FF2B5EF4-FFF2-40B4-BE49-F238E27FC236}">
                <a16:creationId xmlns:a16="http://schemas.microsoft.com/office/drawing/2014/main" xmlns="" id="{89C28B6D-3ED6-F74A-8934-BF82BC6BD5AD}"/>
              </a:ext>
            </a:extLst>
          </p:cNvPr>
          <p:cNvGrpSpPr/>
          <p:nvPr/>
        </p:nvGrpSpPr>
        <p:grpSpPr>
          <a:xfrm>
            <a:off x="5444975" y="4130246"/>
            <a:ext cx="532882" cy="366217"/>
            <a:chOff x="5254158" y="1693654"/>
            <a:chExt cx="1809819" cy="1050782"/>
          </a:xfrm>
          <a:solidFill>
            <a:srgbClr val="FF0000"/>
          </a:solidFill>
        </p:grpSpPr>
        <p:pic>
          <p:nvPicPr>
            <p:cNvPr id="83" name="Graphic 82" descr="User">
              <a:extLst>
                <a:ext uri="{FF2B5EF4-FFF2-40B4-BE49-F238E27FC236}">
                  <a16:creationId xmlns:a16="http://schemas.microsoft.com/office/drawing/2014/main" xmlns="" id="{B9F7D31F-8B2D-2745-89AD-40C6DFA8503D}"/>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254158" y="1693654"/>
              <a:ext cx="1000790" cy="1050246"/>
            </a:xfrm>
            <a:prstGeom prst="rect">
              <a:avLst/>
            </a:prstGeom>
          </p:spPr>
        </p:pic>
        <p:pic>
          <p:nvPicPr>
            <p:cNvPr id="84" name="Graphic 83" descr="User">
              <a:extLst>
                <a:ext uri="{FF2B5EF4-FFF2-40B4-BE49-F238E27FC236}">
                  <a16:creationId xmlns:a16="http://schemas.microsoft.com/office/drawing/2014/main" xmlns="" id="{52F6299D-EF68-2C4E-8057-3E8B75B0E80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063187" y="1694191"/>
              <a:ext cx="1000790" cy="1050245"/>
            </a:xfrm>
            <a:prstGeom prst="rect">
              <a:avLst/>
            </a:prstGeom>
          </p:spPr>
        </p:pic>
      </p:grpSp>
      <p:graphicFrame>
        <p:nvGraphicFramePr>
          <p:cNvPr id="87" name="Table 86">
            <a:extLst>
              <a:ext uri="{FF2B5EF4-FFF2-40B4-BE49-F238E27FC236}">
                <a16:creationId xmlns:a16="http://schemas.microsoft.com/office/drawing/2014/main" xmlns="" id="{9FB2A8E3-A3D3-A840-A3D9-415619CF5109}"/>
              </a:ext>
            </a:extLst>
          </p:cNvPr>
          <p:cNvGraphicFramePr>
            <a:graphicFrameLocks noGrp="1"/>
          </p:cNvGraphicFramePr>
          <p:nvPr>
            <p:extLst>
              <p:ext uri="{D42A27DB-BD31-4B8C-83A1-F6EECF244321}">
                <p14:modId xmlns:p14="http://schemas.microsoft.com/office/powerpoint/2010/main" val="218638147"/>
              </p:ext>
            </p:extLst>
          </p:nvPr>
        </p:nvGraphicFramePr>
        <p:xfrm>
          <a:off x="1905046" y="4143572"/>
          <a:ext cx="2809895" cy="1166686"/>
        </p:xfrm>
        <a:graphic>
          <a:graphicData uri="http://schemas.openxmlformats.org/drawingml/2006/table">
            <a:tbl>
              <a:tblPr firstRow="1" bandRow="1">
                <a:tableStyleId>{5C22544A-7EE6-4342-B048-85BDC9FD1C3A}</a:tableStyleId>
              </a:tblPr>
              <a:tblGrid>
                <a:gridCol w="373380">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pSp>
        <p:nvGrpSpPr>
          <p:cNvPr id="89" name="Group 88">
            <a:extLst>
              <a:ext uri="{FF2B5EF4-FFF2-40B4-BE49-F238E27FC236}">
                <a16:creationId xmlns:a16="http://schemas.microsoft.com/office/drawing/2014/main" xmlns="" id="{CDE05FC6-9EAF-AD4A-998B-D7D1EDAFD6F3}"/>
              </a:ext>
            </a:extLst>
          </p:cNvPr>
          <p:cNvGrpSpPr/>
          <p:nvPr/>
        </p:nvGrpSpPr>
        <p:grpSpPr>
          <a:xfrm>
            <a:off x="2448990" y="4139914"/>
            <a:ext cx="539232" cy="366750"/>
            <a:chOff x="5361988" y="1691588"/>
            <a:chExt cx="1831388" cy="1052312"/>
          </a:xfrm>
          <a:solidFill>
            <a:srgbClr val="FF0000"/>
          </a:solidFill>
        </p:grpSpPr>
        <p:pic>
          <p:nvPicPr>
            <p:cNvPr id="102" name="Graphic 101" descr="User">
              <a:extLst>
                <a:ext uri="{FF2B5EF4-FFF2-40B4-BE49-F238E27FC236}">
                  <a16:creationId xmlns:a16="http://schemas.microsoft.com/office/drawing/2014/main" xmlns="" id="{10F455A1-5107-A442-8A88-7F65311A86C5}"/>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5361988" y="1693655"/>
              <a:ext cx="1000792" cy="1050245"/>
            </a:xfrm>
            <a:prstGeom prst="rect">
              <a:avLst/>
            </a:prstGeom>
          </p:spPr>
        </p:pic>
        <p:pic>
          <p:nvPicPr>
            <p:cNvPr id="103" name="Graphic 102" descr="User">
              <a:extLst>
                <a:ext uri="{FF2B5EF4-FFF2-40B4-BE49-F238E27FC236}">
                  <a16:creationId xmlns:a16="http://schemas.microsoft.com/office/drawing/2014/main" xmlns="" id="{180398C0-78B0-3A49-A70E-7B40C9DC621C}"/>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192584" y="1691588"/>
              <a:ext cx="1000792" cy="1050245"/>
            </a:xfrm>
            <a:prstGeom prst="rect">
              <a:avLst/>
            </a:prstGeom>
          </p:spPr>
        </p:pic>
      </p:grpSp>
      <p:pic>
        <p:nvPicPr>
          <p:cNvPr id="107" name="Graphic 106" descr="User">
            <a:extLst>
              <a:ext uri="{FF2B5EF4-FFF2-40B4-BE49-F238E27FC236}">
                <a16:creationId xmlns:a16="http://schemas.microsoft.com/office/drawing/2014/main" xmlns="" id="{3D0154F8-5370-B248-97E6-3FA83C7F5D77}"/>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2443025" y="4927620"/>
            <a:ext cx="294672" cy="366030"/>
          </a:xfrm>
          <a:prstGeom prst="rect">
            <a:avLst/>
          </a:prstGeom>
        </p:spPr>
      </p:pic>
      <p:grpSp>
        <p:nvGrpSpPr>
          <p:cNvPr id="120" name="Group 119">
            <a:extLst>
              <a:ext uri="{FF2B5EF4-FFF2-40B4-BE49-F238E27FC236}">
                <a16:creationId xmlns:a16="http://schemas.microsoft.com/office/drawing/2014/main" xmlns="" id="{06A28852-7FF6-1840-90BF-B814F3E25C3B}"/>
              </a:ext>
            </a:extLst>
          </p:cNvPr>
          <p:cNvGrpSpPr/>
          <p:nvPr/>
        </p:nvGrpSpPr>
        <p:grpSpPr>
          <a:xfrm>
            <a:off x="5419830" y="4508056"/>
            <a:ext cx="762982" cy="366529"/>
            <a:chOff x="4957329" y="4661837"/>
            <a:chExt cx="762982" cy="366529"/>
          </a:xfrm>
        </p:grpSpPr>
        <p:pic>
          <p:nvPicPr>
            <p:cNvPr id="86" name="Graphic 85" descr="User">
              <a:extLst>
                <a:ext uri="{FF2B5EF4-FFF2-40B4-BE49-F238E27FC236}">
                  <a16:creationId xmlns:a16="http://schemas.microsoft.com/office/drawing/2014/main" xmlns="" id="{9E3AA8FF-477B-3847-8E74-9366E1CA90FB}"/>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957329" y="4662336"/>
              <a:ext cx="294672" cy="366030"/>
            </a:xfrm>
            <a:prstGeom prst="rect">
              <a:avLst/>
            </a:prstGeom>
          </p:spPr>
        </p:pic>
        <p:pic>
          <p:nvPicPr>
            <p:cNvPr id="108" name="Graphic 107" descr="User">
              <a:extLst>
                <a:ext uri="{FF2B5EF4-FFF2-40B4-BE49-F238E27FC236}">
                  <a16:creationId xmlns:a16="http://schemas.microsoft.com/office/drawing/2014/main" xmlns="" id="{4FF5A911-998A-674E-9716-277297084034}"/>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91873" y="4662133"/>
              <a:ext cx="294672" cy="366030"/>
            </a:xfrm>
            <a:prstGeom prst="rect">
              <a:avLst/>
            </a:prstGeom>
          </p:spPr>
        </p:pic>
        <p:pic>
          <p:nvPicPr>
            <p:cNvPr id="109" name="Graphic 108" descr="User">
              <a:extLst>
                <a:ext uri="{FF2B5EF4-FFF2-40B4-BE49-F238E27FC236}">
                  <a16:creationId xmlns:a16="http://schemas.microsoft.com/office/drawing/2014/main" xmlns="" id="{94812A7A-0A40-9147-90E4-EB8C53B546C0}"/>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425639" y="4661837"/>
              <a:ext cx="294672" cy="366030"/>
            </a:xfrm>
            <a:prstGeom prst="rect">
              <a:avLst/>
            </a:prstGeom>
          </p:spPr>
        </p:pic>
      </p:grpSp>
      <p:graphicFrame>
        <p:nvGraphicFramePr>
          <p:cNvPr id="110" name="Table 109">
            <a:extLst>
              <a:ext uri="{FF2B5EF4-FFF2-40B4-BE49-F238E27FC236}">
                <a16:creationId xmlns:a16="http://schemas.microsoft.com/office/drawing/2014/main" xmlns="" id="{78FCAD2E-F917-0F43-B0D4-BAD8823C8077}"/>
              </a:ext>
            </a:extLst>
          </p:cNvPr>
          <p:cNvGraphicFramePr>
            <a:graphicFrameLocks noGrp="1"/>
          </p:cNvGraphicFramePr>
          <p:nvPr>
            <p:extLst>
              <p:ext uri="{D42A27DB-BD31-4B8C-83A1-F6EECF244321}">
                <p14:modId xmlns:p14="http://schemas.microsoft.com/office/powerpoint/2010/main" val="2478984774"/>
              </p:ext>
            </p:extLst>
          </p:nvPr>
        </p:nvGraphicFramePr>
        <p:xfrm>
          <a:off x="1905046" y="2451836"/>
          <a:ext cx="2852382" cy="1166686"/>
        </p:xfrm>
        <a:graphic>
          <a:graphicData uri="http://schemas.openxmlformats.org/drawingml/2006/table">
            <a:tbl>
              <a:tblPr firstRow="1" bandRow="1">
                <a:tableStyleId>{5C22544A-7EE6-4342-B048-85BDC9FD1C3A}</a:tableStyleId>
              </a:tblPr>
              <a:tblGrid>
                <a:gridCol w="415867">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aphicFrame>
        <p:nvGraphicFramePr>
          <p:cNvPr id="111" name="Table 110">
            <a:extLst>
              <a:ext uri="{FF2B5EF4-FFF2-40B4-BE49-F238E27FC236}">
                <a16:creationId xmlns:a16="http://schemas.microsoft.com/office/drawing/2014/main" xmlns="" id="{434666D0-C075-C34E-A8B1-61E7F03BA975}"/>
              </a:ext>
            </a:extLst>
          </p:cNvPr>
          <p:cNvGraphicFramePr>
            <a:graphicFrameLocks noGrp="1"/>
          </p:cNvGraphicFramePr>
          <p:nvPr>
            <p:extLst>
              <p:ext uri="{D42A27DB-BD31-4B8C-83A1-F6EECF244321}">
                <p14:modId xmlns:p14="http://schemas.microsoft.com/office/powerpoint/2010/main" val="950330747"/>
              </p:ext>
            </p:extLst>
          </p:nvPr>
        </p:nvGraphicFramePr>
        <p:xfrm>
          <a:off x="5061794" y="2451836"/>
          <a:ext cx="2852382" cy="1166686"/>
        </p:xfrm>
        <a:graphic>
          <a:graphicData uri="http://schemas.openxmlformats.org/drawingml/2006/table">
            <a:tbl>
              <a:tblPr firstRow="1" bandRow="1">
                <a:tableStyleId>{5C22544A-7EE6-4342-B048-85BDC9FD1C3A}</a:tableStyleId>
              </a:tblPr>
              <a:tblGrid>
                <a:gridCol w="415867">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aphicFrame>
        <p:nvGraphicFramePr>
          <p:cNvPr id="112" name="Table 111">
            <a:extLst>
              <a:ext uri="{FF2B5EF4-FFF2-40B4-BE49-F238E27FC236}">
                <a16:creationId xmlns:a16="http://schemas.microsoft.com/office/drawing/2014/main" xmlns="" id="{57302EB7-8884-5143-AB96-91FC2F05D7E0}"/>
              </a:ext>
            </a:extLst>
          </p:cNvPr>
          <p:cNvGraphicFramePr>
            <a:graphicFrameLocks noGrp="1"/>
          </p:cNvGraphicFramePr>
          <p:nvPr>
            <p:extLst>
              <p:ext uri="{D42A27DB-BD31-4B8C-83A1-F6EECF244321}">
                <p14:modId xmlns:p14="http://schemas.microsoft.com/office/powerpoint/2010/main" val="2001506467"/>
              </p:ext>
            </p:extLst>
          </p:nvPr>
        </p:nvGraphicFramePr>
        <p:xfrm>
          <a:off x="8074986" y="2393769"/>
          <a:ext cx="2852382" cy="1166686"/>
        </p:xfrm>
        <a:graphic>
          <a:graphicData uri="http://schemas.openxmlformats.org/drawingml/2006/table">
            <a:tbl>
              <a:tblPr firstRow="1" bandRow="1">
                <a:tableStyleId>{5C22544A-7EE6-4342-B048-85BDC9FD1C3A}</a:tableStyleId>
              </a:tblPr>
              <a:tblGrid>
                <a:gridCol w="415867">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pic>
        <p:nvPicPr>
          <p:cNvPr id="113" name="Graphic 112" descr="User">
            <a:extLst>
              <a:ext uri="{FF2B5EF4-FFF2-40B4-BE49-F238E27FC236}">
                <a16:creationId xmlns:a16="http://schemas.microsoft.com/office/drawing/2014/main" xmlns="" id="{2AEE931D-A21A-4F4D-931D-376DA2E2151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2301095" y="3210467"/>
            <a:ext cx="294672" cy="366030"/>
          </a:xfrm>
          <a:prstGeom prst="rect">
            <a:avLst/>
          </a:prstGeom>
        </p:spPr>
      </p:pic>
      <p:pic>
        <p:nvPicPr>
          <p:cNvPr id="114" name="Graphic 113" descr="User">
            <a:extLst>
              <a:ext uri="{FF2B5EF4-FFF2-40B4-BE49-F238E27FC236}">
                <a16:creationId xmlns:a16="http://schemas.microsoft.com/office/drawing/2014/main" xmlns="" id="{C6927C27-C042-0D42-B08B-598B1163D7D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414664" y="3204915"/>
            <a:ext cx="294672" cy="366030"/>
          </a:xfrm>
          <a:prstGeom prst="rect">
            <a:avLst/>
          </a:prstGeom>
        </p:spPr>
      </p:pic>
      <p:pic>
        <p:nvPicPr>
          <p:cNvPr id="116" name="Graphic 115" descr="User">
            <a:extLst>
              <a:ext uri="{FF2B5EF4-FFF2-40B4-BE49-F238E27FC236}">
                <a16:creationId xmlns:a16="http://schemas.microsoft.com/office/drawing/2014/main" xmlns="" id="{A36FA7E7-56E7-1140-9E42-BB4038F48B67}"/>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875307" y="3205152"/>
            <a:ext cx="294672" cy="366030"/>
          </a:xfrm>
          <a:prstGeom prst="rect">
            <a:avLst/>
          </a:prstGeom>
        </p:spPr>
      </p:pic>
      <p:grpSp>
        <p:nvGrpSpPr>
          <p:cNvPr id="121" name="Group 120">
            <a:extLst>
              <a:ext uri="{FF2B5EF4-FFF2-40B4-BE49-F238E27FC236}">
                <a16:creationId xmlns:a16="http://schemas.microsoft.com/office/drawing/2014/main" xmlns="" id="{B86A2FF5-A2A7-2948-A66C-3431C14A3831}"/>
              </a:ext>
            </a:extLst>
          </p:cNvPr>
          <p:cNvGrpSpPr/>
          <p:nvPr/>
        </p:nvGrpSpPr>
        <p:grpSpPr>
          <a:xfrm>
            <a:off x="5424088" y="2798649"/>
            <a:ext cx="766157" cy="369067"/>
            <a:chOff x="4957329" y="4661837"/>
            <a:chExt cx="766157" cy="369067"/>
          </a:xfrm>
        </p:grpSpPr>
        <p:pic>
          <p:nvPicPr>
            <p:cNvPr id="122" name="Graphic 121" descr="User">
              <a:extLst>
                <a:ext uri="{FF2B5EF4-FFF2-40B4-BE49-F238E27FC236}">
                  <a16:creationId xmlns:a16="http://schemas.microsoft.com/office/drawing/2014/main" xmlns="" id="{4C677945-81C6-FD4A-8570-1BDE29185C4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957329" y="4662336"/>
              <a:ext cx="294672" cy="366030"/>
            </a:xfrm>
            <a:prstGeom prst="rect">
              <a:avLst/>
            </a:prstGeom>
          </p:spPr>
        </p:pic>
        <p:pic>
          <p:nvPicPr>
            <p:cNvPr id="123" name="Graphic 122" descr="User">
              <a:extLst>
                <a:ext uri="{FF2B5EF4-FFF2-40B4-BE49-F238E27FC236}">
                  <a16:creationId xmlns:a16="http://schemas.microsoft.com/office/drawing/2014/main" xmlns="" id="{1E483D06-0399-1E4B-ABDD-4AB229D925A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91873" y="4664874"/>
              <a:ext cx="294672" cy="366030"/>
            </a:xfrm>
            <a:prstGeom prst="rect">
              <a:avLst/>
            </a:prstGeom>
          </p:spPr>
        </p:pic>
        <p:pic>
          <p:nvPicPr>
            <p:cNvPr id="124" name="Graphic 123" descr="User">
              <a:extLst>
                <a:ext uri="{FF2B5EF4-FFF2-40B4-BE49-F238E27FC236}">
                  <a16:creationId xmlns:a16="http://schemas.microsoft.com/office/drawing/2014/main" xmlns="" id="{F57EECA7-CBF6-E84B-8DEF-4D528F3D32F3}"/>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428814" y="4661837"/>
              <a:ext cx="294672" cy="366030"/>
            </a:xfrm>
            <a:prstGeom prst="rect">
              <a:avLst/>
            </a:prstGeom>
          </p:spPr>
        </p:pic>
      </p:grpSp>
      <p:grpSp>
        <p:nvGrpSpPr>
          <p:cNvPr id="125" name="Group 124">
            <a:extLst>
              <a:ext uri="{FF2B5EF4-FFF2-40B4-BE49-F238E27FC236}">
                <a16:creationId xmlns:a16="http://schemas.microsoft.com/office/drawing/2014/main" xmlns="" id="{430A4785-149C-C04D-84BA-1097EA8B4635}"/>
              </a:ext>
            </a:extLst>
          </p:cNvPr>
          <p:cNvGrpSpPr/>
          <p:nvPr/>
        </p:nvGrpSpPr>
        <p:grpSpPr>
          <a:xfrm>
            <a:off x="6130117" y="2794487"/>
            <a:ext cx="766157" cy="369895"/>
            <a:chOff x="4957329" y="4661749"/>
            <a:chExt cx="766157" cy="369895"/>
          </a:xfrm>
        </p:grpSpPr>
        <p:pic>
          <p:nvPicPr>
            <p:cNvPr id="126" name="Graphic 125" descr="User">
              <a:extLst>
                <a:ext uri="{FF2B5EF4-FFF2-40B4-BE49-F238E27FC236}">
                  <a16:creationId xmlns:a16="http://schemas.microsoft.com/office/drawing/2014/main" xmlns="" id="{1A534965-0440-BB47-843D-CA0F5BCCABAE}"/>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957329" y="4665614"/>
              <a:ext cx="294672" cy="366030"/>
            </a:xfrm>
            <a:prstGeom prst="rect">
              <a:avLst/>
            </a:prstGeom>
          </p:spPr>
        </p:pic>
        <p:pic>
          <p:nvPicPr>
            <p:cNvPr id="127" name="Graphic 126" descr="User">
              <a:extLst>
                <a:ext uri="{FF2B5EF4-FFF2-40B4-BE49-F238E27FC236}">
                  <a16:creationId xmlns:a16="http://schemas.microsoft.com/office/drawing/2014/main" xmlns="" id="{9A7242F4-0696-2D4A-94BC-AF246D54980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95048" y="4661749"/>
              <a:ext cx="294672" cy="366030"/>
            </a:xfrm>
            <a:prstGeom prst="rect">
              <a:avLst/>
            </a:prstGeom>
          </p:spPr>
        </p:pic>
        <p:pic>
          <p:nvPicPr>
            <p:cNvPr id="128" name="Graphic 127" descr="User">
              <a:extLst>
                <a:ext uri="{FF2B5EF4-FFF2-40B4-BE49-F238E27FC236}">
                  <a16:creationId xmlns:a16="http://schemas.microsoft.com/office/drawing/2014/main" xmlns="" id="{6934DBB4-7352-8F48-91F9-9B9FE4679C3D}"/>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428814" y="4665614"/>
              <a:ext cx="294672" cy="366030"/>
            </a:xfrm>
            <a:prstGeom prst="rect">
              <a:avLst/>
            </a:prstGeom>
          </p:spPr>
        </p:pic>
      </p:grpSp>
      <p:pic>
        <p:nvPicPr>
          <p:cNvPr id="129" name="Graphic 128" descr="User">
            <a:extLst>
              <a:ext uri="{FF2B5EF4-FFF2-40B4-BE49-F238E27FC236}">
                <a16:creationId xmlns:a16="http://schemas.microsoft.com/office/drawing/2014/main" xmlns="" id="{A00BA32D-4EFB-EF47-BF9F-0CCB99C19F48}"/>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839730" y="2798352"/>
            <a:ext cx="294672" cy="366030"/>
          </a:xfrm>
          <a:prstGeom prst="rect">
            <a:avLst/>
          </a:prstGeom>
        </p:spPr>
      </p:pic>
      <p:grpSp>
        <p:nvGrpSpPr>
          <p:cNvPr id="133" name="Group 132">
            <a:extLst>
              <a:ext uri="{FF2B5EF4-FFF2-40B4-BE49-F238E27FC236}">
                <a16:creationId xmlns:a16="http://schemas.microsoft.com/office/drawing/2014/main" xmlns="" id="{E243C3BB-36C9-5F43-A9EB-37E94E6F2AF6}"/>
              </a:ext>
            </a:extLst>
          </p:cNvPr>
          <p:cNvGrpSpPr/>
          <p:nvPr/>
        </p:nvGrpSpPr>
        <p:grpSpPr>
          <a:xfrm>
            <a:off x="8389180" y="3131778"/>
            <a:ext cx="750149" cy="367518"/>
            <a:chOff x="5115030" y="3287841"/>
            <a:chExt cx="750149" cy="367518"/>
          </a:xfrm>
        </p:grpSpPr>
        <p:pic>
          <p:nvPicPr>
            <p:cNvPr id="130" name="Graphic 129" descr="User">
              <a:extLst>
                <a:ext uri="{FF2B5EF4-FFF2-40B4-BE49-F238E27FC236}">
                  <a16:creationId xmlns:a16="http://schemas.microsoft.com/office/drawing/2014/main" xmlns="" id="{51C0EE7C-21B7-534B-9DCC-3E128A84193D}"/>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115030" y="3289329"/>
              <a:ext cx="294672" cy="366030"/>
            </a:xfrm>
            <a:prstGeom prst="rect">
              <a:avLst/>
            </a:prstGeom>
          </p:spPr>
        </p:pic>
        <p:pic>
          <p:nvPicPr>
            <p:cNvPr id="131" name="Graphic 130" descr="User">
              <a:extLst>
                <a:ext uri="{FF2B5EF4-FFF2-40B4-BE49-F238E27FC236}">
                  <a16:creationId xmlns:a16="http://schemas.microsoft.com/office/drawing/2014/main" xmlns="" id="{0D7C0282-6271-2B42-BDBD-BEF50540DE8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44143" y="3287841"/>
              <a:ext cx="294672" cy="366030"/>
            </a:xfrm>
            <a:prstGeom prst="rect">
              <a:avLst/>
            </a:prstGeom>
          </p:spPr>
        </p:pic>
        <p:pic>
          <p:nvPicPr>
            <p:cNvPr id="132" name="Graphic 131" descr="User">
              <a:extLst>
                <a:ext uri="{FF2B5EF4-FFF2-40B4-BE49-F238E27FC236}">
                  <a16:creationId xmlns:a16="http://schemas.microsoft.com/office/drawing/2014/main" xmlns="" id="{3248069C-5F14-4D4C-941E-7C829EC07103}"/>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570507" y="3289215"/>
              <a:ext cx="294672" cy="366030"/>
            </a:xfrm>
            <a:prstGeom prst="rect">
              <a:avLst/>
            </a:prstGeom>
          </p:spPr>
        </p:pic>
      </p:grpSp>
      <p:pic>
        <p:nvPicPr>
          <p:cNvPr id="134" name="Graphic 133" descr="User">
            <a:extLst>
              <a:ext uri="{FF2B5EF4-FFF2-40B4-BE49-F238E27FC236}">
                <a16:creationId xmlns:a16="http://schemas.microsoft.com/office/drawing/2014/main" xmlns="" id="{74D4E4CF-402B-E243-A027-37B189D2BEFB}"/>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9068772" y="3131778"/>
            <a:ext cx="294672" cy="366030"/>
          </a:xfrm>
          <a:prstGeom prst="rect">
            <a:avLst/>
          </a:prstGeom>
        </p:spPr>
      </p:pic>
      <p:pic>
        <p:nvPicPr>
          <p:cNvPr id="139" name="Graphic 138" descr="User">
            <a:extLst>
              <a:ext uri="{FF2B5EF4-FFF2-40B4-BE49-F238E27FC236}">
                <a16:creationId xmlns:a16="http://schemas.microsoft.com/office/drawing/2014/main" xmlns="" id="{0466C94C-B34D-0C4D-9660-5469AB735DAC}"/>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644368" y="3206637"/>
            <a:ext cx="294672" cy="366030"/>
          </a:xfrm>
          <a:prstGeom prst="rect">
            <a:avLst/>
          </a:prstGeom>
        </p:spPr>
      </p:pic>
      <p:grpSp>
        <p:nvGrpSpPr>
          <p:cNvPr id="141" name="Group 140">
            <a:extLst>
              <a:ext uri="{FF2B5EF4-FFF2-40B4-BE49-F238E27FC236}">
                <a16:creationId xmlns:a16="http://schemas.microsoft.com/office/drawing/2014/main" xmlns="" id="{A71931D4-4ED5-AC49-A30F-AF0148DCEFED}"/>
              </a:ext>
            </a:extLst>
          </p:cNvPr>
          <p:cNvGrpSpPr/>
          <p:nvPr/>
        </p:nvGrpSpPr>
        <p:grpSpPr>
          <a:xfrm>
            <a:off x="104974" y="6133232"/>
            <a:ext cx="5519422" cy="370028"/>
            <a:chOff x="1419337" y="6302555"/>
            <a:chExt cx="5519422" cy="370028"/>
          </a:xfrm>
        </p:grpSpPr>
        <p:pic>
          <p:nvPicPr>
            <p:cNvPr id="115" name="Graphic 114" descr="User">
              <a:extLst>
                <a:ext uri="{FF2B5EF4-FFF2-40B4-BE49-F238E27FC236}">
                  <a16:creationId xmlns:a16="http://schemas.microsoft.com/office/drawing/2014/main" xmlns="" id="{D13BA178-A67E-0D48-A672-CB1AF100FE8C}"/>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987775" y="6305857"/>
              <a:ext cx="294672" cy="366030"/>
            </a:xfrm>
            <a:prstGeom prst="rect">
              <a:avLst/>
            </a:prstGeom>
          </p:spPr>
        </p:pic>
        <p:pic>
          <p:nvPicPr>
            <p:cNvPr id="135" name="Graphic 134" descr="User">
              <a:extLst>
                <a:ext uri="{FF2B5EF4-FFF2-40B4-BE49-F238E27FC236}">
                  <a16:creationId xmlns:a16="http://schemas.microsoft.com/office/drawing/2014/main" xmlns="" id="{DDB925D0-CE28-D541-A7D6-9101B8869BBC}"/>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419337" y="6305857"/>
              <a:ext cx="294672" cy="366030"/>
            </a:xfrm>
            <a:prstGeom prst="rect">
              <a:avLst/>
            </a:prstGeom>
          </p:spPr>
        </p:pic>
        <p:sp>
          <p:nvSpPr>
            <p:cNvPr id="136" name="TextBox 135">
              <a:extLst>
                <a:ext uri="{FF2B5EF4-FFF2-40B4-BE49-F238E27FC236}">
                  <a16:creationId xmlns:a16="http://schemas.microsoft.com/office/drawing/2014/main" xmlns="" id="{8C9C3BBC-7C84-AF4C-91D7-D48E998AA479}"/>
                </a:ext>
              </a:extLst>
            </p:cNvPr>
            <p:cNvSpPr txBox="1"/>
            <p:nvPr/>
          </p:nvSpPr>
          <p:spPr>
            <a:xfrm>
              <a:off x="1714009" y="6302555"/>
              <a:ext cx="1463228"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Psychology</a:t>
              </a:r>
            </a:p>
          </p:txBody>
        </p:sp>
        <p:pic>
          <p:nvPicPr>
            <p:cNvPr id="137" name="Graphic 136" descr="User">
              <a:extLst>
                <a:ext uri="{FF2B5EF4-FFF2-40B4-BE49-F238E27FC236}">
                  <a16:creationId xmlns:a16="http://schemas.microsoft.com/office/drawing/2014/main" xmlns="" id="{AF41DCA9-135B-EE43-8146-14314E1A93D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3057450" y="6306553"/>
              <a:ext cx="294672" cy="366030"/>
            </a:xfrm>
            <a:prstGeom prst="rect">
              <a:avLst/>
            </a:prstGeom>
          </p:spPr>
        </p:pic>
        <p:sp>
          <p:nvSpPr>
            <p:cNvPr id="138" name="TextBox 137">
              <a:extLst>
                <a:ext uri="{FF2B5EF4-FFF2-40B4-BE49-F238E27FC236}">
                  <a16:creationId xmlns:a16="http://schemas.microsoft.com/office/drawing/2014/main" xmlns="" id="{B3271789-9C76-BF48-8779-A944316AA2A6}"/>
                </a:ext>
              </a:extLst>
            </p:cNvPr>
            <p:cNvSpPr txBox="1"/>
            <p:nvPr/>
          </p:nvSpPr>
          <p:spPr>
            <a:xfrm>
              <a:off x="3299030" y="6302555"/>
              <a:ext cx="1726583"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Social Science</a:t>
              </a:r>
            </a:p>
          </p:txBody>
        </p:sp>
        <p:sp>
          <p:nvSpPr>
            <p:cNvPr id="140" name="TextBox 139">
              <a:extLst>
                <a:ext uri="{FF2B5EF4-FFF2-40B4-BE49-F238E27FC236}">
                  <a16:creationId xmlns:a16="http://schemas.microsoft.com/office/drawing/2014/main" xmlns="" id="{53049332-2B46-E447-84CF-8CC1EE4EB248}"/>
                </a:ext>
              </a:extLst>
            </p:cNvPr>
            <p:cNvSpPr txBox="1"/>
            <p:nvPr/>
          </p:nvSpPr>
          <p:spPr>
            <a:xfrm>
              <a:off x="5212176" y="6302555"/>
              <a:ext cx="1726583"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Technical</a:t>
              </a:r>
            </a:p>
          </p:txBody>
        </p:sp>
      </p:grpSp>
      <p:sp>
        <p:nvSpPr>
          <p:cNvPr id="148" name="TextBox 147">
            <a:extLst>
              <a:ext uri="{FF2B5EF4-FFF2-40B4-BE49-F238E27FC236}">
                <a16:creationId xmlns:a16="http://schemas.microsoft.com/office/drawing/2014/main" xmlns="" id="{88FBD5D8-2DB8-F54C-8F78-54D31074EE1D}"/>
              </a:ext>
            </a:extLst>
          </p:cNvPr>
          <p:cNvSpPr txBox="1"/>
          <p:nvPr/>
        </p:nvSpPr>
        <p:spPr>
          <a:xfrm>
            <a:off x="6552779" y="5995081"/>
            <a:ext cx="5575126" cy="646331"/>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Note: 1 social science expert appeared for the defence at an entrapment application following trial.</a:t>
            </a:r>
          </a:p>
        </p:txBody>
      </p:sp>
      <p:pic>
        <p:nvPicPr>
          <p:cNvPr id="149" name="Graphic 148" descr="User">
            <a:extLst>
              <a:ext uri="{FF2B5EF4-FFF2-40B4-BE49-F238E27FC236}">
                <a16:creationId xmlns:a16="http://schemas.microsoft.com/office/drawing/2014/main" xmlns="" id="{7B44E7AE-EECE-4A4F-9049-F2E632A8C52C}"/>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116805" y="4508522"/>
            <a:ext cx="294672" cy="366030"/>
          </a:xfrm>
          <a:prstGeom prst="rect">
            <a:avLst/>
          </a:prstGeom>
        </p:spPr>
      </p:pic>
      <p:pic>
        <p:nvPicPr>
          <p:cNvPr id="150" name="Graphic 149" descr="User">
            <a:extLst>
              <a:ext uri="{FF2B5EF4-FFF2-40B4-BE49-F238E27FC236}">
                <a16:creationId xmlns:a16="http://schemas.microsoft.com/office/drawing/2014/main" xmlns="" id="{73792DD2-37EF-8C41-A446-E44586950AAF}"/>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0362854" y="4122924"/>
            <a:ext cx="294819" cy="352097"/>
          </a:xfrm>
          <a:prstGeom prst="rect">
            <a:avLst/>
          </a:prstGeom>
        </p:spPr>
      </p:pic>
      <p:pic>
        <p:nvPicPr>
          <p:cNvPr id="75" name="Graphic 74" descr="User">
            <a:extLst>
              <a:ext uri="{FF2B5EF4-FFF2-40B4-BE49-F238E27FC236}">
                <a16:creationId xmlns:a16="http://schemas.microsoft.com/office/drawing/2014/main" xmlns="" id="{F9F3D57B-461A-4140-844B-53D432CB0C2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360215" y="3204719"/>
            <a:ext cx="294672" cy="366030"/>
          </a:xfrm>
          <a:prstGeom prst="rect">
            <a:avLst/>
          </a:prstGeom>
        </p:spPr>
      </p:pic>
      <p:pic>
        <p:nvPicPr>
          <p:cNvPr id="76" name="Graphic 75" descr="User">
            <a:extLst>
              <a:ext uri="{FF2B5EF4-FFF2-40B4-BE49-F238E27FC236}">
                <a16:creationId xmlns:a16="http://schemas.microsoft.com/office/drawing/2014/main" xmlns="" id="{F951A7E6-7918-3F4B-97D4-2643C7B867E5}"/>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14988" y="3206204"/>
            <a:ext cx="294672" cy="366030"/>
          </a:xfrm>
          <a:prstGeom prst="rect">
            <a:avLst/>
          </a:prstGeom>
        </p:spPr>
      </p:pic>
    </p:spTree>
    <p:extLst>
      <p:ext uri="{BB962C8B-B14F-4D97-AF65-F5344CB8AC3E}">
        <p14:creationId xmlns:p14="http://schemas.microsoft.com/office/powerpoint/2010/main" val="217479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846CA-00D3-754E-9847-E2EC7F607959}"/>
              </a:ext>
            </a:extLst>
          </p:cNvPr>
          <p:cNvSpPr>
            <a:spLocks noGrp="1"/>
          </p:cNvSpPr>
          <p:nvPr>
            <p:ph type="title"/>
          </p:nvPr>
        </p:nvSpPr>
        <p:spPr>
          <a:xfrm>
            <a:off x="114300" y="217678"/>
            <a:ext cx="11468100" cy="1325563"/>
          </a:xfrm>
        </p:spPr>
        <p:txBody>
          <a:bodyPr/>
          <a:lstStyle/>
          <a:p>
            <a:r>
              <a:rPr lang="en-CA" dirty="0"/>
              <a:t>How are judges treating experts?</a:t>
            </a:r>
          </a:p>
        </p:txBody>
      </p:sp>
      <p:pic>
        <p:nvPicPr>
          <p:cNvPr id="5" name="Graphic 4" descr="User">
            <a:extLst>
              <a:ext uri="{FF2B5EF4-FFF2-40B4-BE49-F238E27FC236}">
                <a16:creationId xmlns:a16="http://schemas.microsoft.com/office/drawing/2014/main" xmlns="" id="{864E9CC3-EAC7-B749-A47D-2BD2B37BE61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205611" y="8734276"/>
            <a:ext cx="360000" cy="360000"/>
          </a:xfrm>
          <a:prstGeom prst="rect">
            <a:avLst/>
          </a:prstGeom>
        </p:spPr>
      </p:pic>
      <p:pic>
        <p:nvPicPr>
          <p:cNvPr id="6" name="Graphic 5" descr="User">
            <a:extLst>
              <a:ext uri="{FF2B5EF4-FFF2-40B4-BE49-F238E27FC236}">
                <a16:creationId xmlns:a16="http://schemas.microsoft.com/office/drawing/2014/main" xmlns="" id="{97D400A8-C159-9C49-99D6-106AD5A6B644}"/>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205611" y="9133157"/>
            <a:ext cx="360000" cy="360000"/>
          </a:xfrm>
          <a:prstGeom prst="rect">
            <a:avLst/>
          </a:prstGeom>
        </p:spPr>
      </p:pic>
      <p:pic>
        <p:nvPicPr>
          <p:cNvPr id="9" name="Graphic 8" descr="User">
            <a:extLst>
              <a:ext uri="{FF2B5EF4-FFF2-40B4-BE49-F238E27FC236}">
                <a16:creationId xmlns:a16="http://schemas.microsoft.com/office/drawing/2014/main" xmlns="" id="{982B6603-D373-8542-BAD0-D383E77E317C}"/>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237604" y="10388096"/>
            <a:ext cx="360000" cy="360000"/>
          </a:xfrm>
          <a:prstGeom prst="rect">
            <a:avLst/>
          </a:prstGeom>
        </p:spPr>
      </p:pic>
      <p:pic>
        <p:nvPicPr>
          <p:cNvPr id="10" name="Graphic 9" descr="User">
            <a:extLst>
              <a:ext uri="{FF2B5EF4-FFF2-40B4-BE49-F238E27FC236}">
                <a16:creationId xmlns:a16="http://schemas.microsoft.com/office/drawing/2014/main" xmlns="" id="{5222879C-2458-1546-8138-F8626A44F89B}"/>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523023" y="10388096"/>
            <a:ext cx="360000" cy="360000"/>
          </a:xfrm>
          <a:prstGeom prst="rect">
            <a:avLst/>
          </a:prstGeom>
        </p:spPr>
      </p:pic>
      <p:pic>
        <p:nvPicPr>
          <p:cNvPr id="11" name="Graphic 10" descr="User">
            <a:extLst>
              <a:ext uri="{FF2B5EF4-FFF2-40B4-BE49-F238E27FC236}">
                <a16:creationId xmlns:a16="http://schemas.microsoft.com/office/drawing/2014/main" xmlns="" id="{4CE02F26-17FA-D649-B4E1-77CF89C258BC}"/>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812821" y="10388096"/>
            <a:ext cx="360000" cy="360000"/>
          </a:xfrm>
          <a:prstGeom prst="rect">
            <a:avLst/>
          </a:prstGeom>
        </p:spPr>
      </p:pic>
      <p:grpSp>
        <p:nvGrpSpPr>
          <p:cNvPr id="4" name="Group 3">
            <a:extLst>
              <a:ext uri="{FF2B5EF4-FFF2-40B4-BE49-F238E27FC236}">
                <a16:creationId xmlns:a16="http://schemas.microsoft.com/office/drawing/2014/main" xmlns="" id="{17F162B4-3C98-2145-8113-C0A05D0722E9}"/>
              </a:ext>
            </a:extLst>
          </p:cNvPr>
          <p:cNvGrpSpPr/>
          <p:nvPr/>
        </p:nvGrpSpPr>
        <p:grpSpPr>
          <a:xfrm>
            <a:off x="6205611" y="10388096"/>
            <a:ext cx="936479" cy="360000"/>
            <a:chOff x="6311937" y="4455128"/>
            <a:chExt cx="936479" cy="360000"/>
          </a:xfrm>
        </p:grpSpPr>
        <p:pic>
          <p:nvPicPr>
            <p:cNvPr id="7" name="Graphic 6" descr="User">
              <a:extLst>
                <a:ext uri="{FF2B5EF4-FFF2-40B4-BE49-F238E27FC236}">
                  <a16:creationId xmlns:a16="http://schemas.microsoft.com/office/drawing/2014/main" xmlns="" id="{32BCC7E4-7AED-4241-9023-28C2214E3589}"/>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311937" y="4455128"/>
              <a:ext cx="360000" cy="360000"/>
            </a:xfrm>
            <a:prstGeom prst="rect">
              <a:avLst/>
            </a:prstGeom>
          </p:spPr>
        </p:pic>
        <p:pic>
          <p:nvPicPr>
            <p:cNvPr id="8" name="Graphic 7" descr="User">
              <a:extLst>
                <a:ext uri="{FF2B5EF4-FFF2-40B4-BE49-F238E27FC236}">
                  <a16:creationId xmlns:a16="http://schemas.microsoft.com/office/drawing/2014/main" xmlns="" id="{5913CDDF-606C-7848-9174-B6B94DB5B909}"/>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595054" y="4455128"/>
              <a:ext cx="360000" cy="360000"/>
            </a:xfrm>
            <a:prstGeom prst="rect">
              <a:avLst/>
            </a:prstGeom>
          </p:spPr>
        </p:pic>
        <p:pic>
          <p:nvPicPr>
            <p:cNvPr id="13" name="Graphic 12" descr="User">
              <a:extLst>
                <a:ext uri="{FF2B5EF4-FFF2-40B4-BE49-F238E27FC236}">
                  <a16:creationId xmlns:a16="http://schemas.microsoft.com/office/drawing/2014/main" xmlns="" id="{54095F8E-0FDB-9341-AFDE-C5F72063D2B0}"/>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888416" y="4455128"/>
              <a:ext cx="360000" cy="360000"/>
            </a:xfrm>
            <a:prstGeom prst="rect">
              <a:avLst/>
            </a:prstGeom>
          </p:spPr>
        </p:pic>
      </p:grpSp>
      <p:grpSp>
        <p:nvGrpSpPr>
          <p:cNvPr id="22" name="Group 21">
            <a:extLst>
              <a:ext uri="{FF2B5EF4-FFF2-40B4-BE49-F238E27FC236}">
                <a16:creationId xmlns:a16="http://schemas.microsoft.com/office/drawing/2014/main" xmlns="" id="{D7048B52-F95E-2B46-84E8-C48BF18C755C}"/>
              </a:ext>
            </a:extLst>
          </p:cNvPr>
          <p:cNvGrpSpPr/>
          <p:nvPr/>
        </p:nvGrpSpPr>
        <p:grpSpPr>
          <a:xfrm>
            <a:off x="3602492" y="10388096"/>
            <a:ext cx="936479" cy="360000"/>
            <a:chOff x="6311937" y="4455128"/>
            <a:chExt cx="936479" cy="360000"/>
          </a:xfrm>
        </p:grpSpPr>
        <p:pic>
          <p:nvPicPr>
            <p:cNvPr id="23" name="Graphic 22" descr="User">
              <a:extLst>
                <a:ext uri="{FF2B5EF4-FFF2-40B4-BE49-F238E27FC236}">
                  <a16:creationId xmlns:a16="http://schemas.microsoft.com/office/drawing/2014/main" xmlns="" id="{0D2D3F38-C7E6-9647-A827-CA71A6A47592}"/>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311937" y="4455128"/>
              <a:ext cx="360000" cy="360000"/>
            </a:xfrm>
            <a:prstGeom prst="rect">
              <a:avLst/>
            </a:prstGeom>
          </p:spPr>
        </p:pic>
        <p:pic>
          <p:nvPicPr>
            <p:cNvPr id="24" name="Graphic 23" descr="User">
              <a:extLst>
                <a:ext uri="{FF2B5EF4-FFF2-40B4-BE49-F238E27FC236}">
                  <a16:creationId xmlns:a16="http://schemas.microsoft.com/office/drawing/2014/main" xmlns="" id="{8BCE49C1-4826-7A44-A898-95DDC60EF82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595054" y="4455128"/>
              <a:ext cx="360000" cy="360000"/>
            </a:xfrm>
            <a:prstGeom prst="rect">
              <a:avLst/>
            </a:prstGeom>
          </p:spPr>
        </p:pic>
        <p:pic>
          <p:nvPicPr>
            <p:cNvPr id="25" name="Graphic 24" descr="User">
              <a:extLst>
                <a:ext uri="{FF2B5EF4-FFF2-40B4-BE49-F238E27FC236}">
                  <a16:creationId xmlns:a16="http://schemas.microsoft.com/office/drawing/2014/main" xmlns="" id="{A2EA31AD-971C-0141-BB9C-1A210343E2E7}"/>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888416" y="4455128"/>
              <a:ext cx="360000" cy="360000"/>
            </a:xfrm>
            <a:prstGeom prst="rect">
              <a:avLst/>
            </a:prstGeom>
          </p:spPr>
        </p:pic>
      </p:grpSp>
      <p:grpSp>
        <p:nvGrpSpPr>
          <p:cNvPr id="26" name="Group 25">
            <a:extLst>
              <a:ext uri="{FF2B5EF4-FFF2-40B4-BE49-F238E27FC236}">
                <a16:creationId xmlns:a16="http://schemas.microsoft.com/office/drawing/2014/main" xmlns="" id="{3B482A88-3819-0C4F-8437-BF3BC51DC6DF}"/>
              </a:ext>
            </a:extLst>
          </p:cNvPr>
          <p:cNvGrpSpPr/>
          <p:nvPr/>
        </p:nvGrpSpPr>
        <p:grpSpPr>
          <a:xfrm>
            <a:off x="4455684" y="10388096"/>
            <a:ext cx="922191" cy="360000"/>
            <a:chOff x="6311937" y="4455128"/>
            <a:chExt cx="922191" cy="360000"/>
          </a:xfrm>
        </p:grpSpPr>
        <p:pic>
          <p:nvPicPr>
            <p:cNvPr id="27" name="Graphic 26" descr="User">
              <a:extLst>
                <a:ext uri="{FF2B5EF4-FFF2-40B4-BE49-F238E27FC236}">
                  <a16:creationId xmlns:a16="http://schemas.microsoft.com/office/drawing/2014/main" xmlns="" id="{8B0A1521-23E8-CB4A-97D5-03561AC44FD8}"/>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311937" y="4455128"/>
              <a:ext cx="360000" cy="360000"/>
            </a:xfrm>
            <a:prstGeom prst="rect">
              <a:avLst/>
            </a:prstGeom>
          </p:spPr>
        </p:pic>
        <p:pic>
          <p:nvPicPr>
            <p:cNvPr id="28" name="Graphic 27" descr="User">
              <a:extLst>
                <a:ext uri="{FF2B5EF4-FFF2-40B4-BE49-F238E27FC236}">
                  <a16:creationId xmlns:a16="http://schemas.microsoft.com/office/drawing/2014/main" xmlns="" id="{4C2478FE-2890-D144-907E-C71C8E664123}"/>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595054" y="4455128"/>
              <a:ext cx="360000" cy="360000"/>
            </a:xfrm>
            <a:prstGeom prst="rect">
              <a:avLst/>
            </a:prstGeom>
          </p:spPr>
        </p:pic>
        <p:pic>
          <p:nvPicPr>
            <p:cNvPr id="29" name="Graphic 28" descr="User">
              <a:extLst>
                <a:ext uri="{FF2B5EF4-FFF2-40B4-BE49-F238E27FC236}">
                  <a16:creationId xmlns:a16="http://schemas.microsoft.com/office/drawing/2014/main" xmlns="" id="{5FE148D0-D3CC-DF48-B904-867D3EC0488B}"/>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874128" y="4455128"/>
              <a:ext cx="360000" cy="360000"/>
            </a:xfrm>
            <a:prstGeom prst="rect">
              <a:avLst/>
            </a:prstGeom>
          </p:spPr>
        </p:pic>
      </p:grpSp>
      <p:grpSp>
        <p:nvGrpSpPr>
          <p:cNvPr id="46" name="Group 45">
            <a:extLst>
              <a:ext uri="{FF2B5EF4-FFF2-40B4-BE49-F238E27FC236}">
                <a16:creationId xmlns:a16="http://schemas.microsoft.com/office/drawing/2014/main" xmlns="" id="{2499AA00-FEBF-074A-A313-BCB257863CBC}"/>
              </a:ext>
            </a:extLst>
          </p:cNvPr>
          <p:cNvGrpSpPr/>
          <p:nvPr/>
        </p:nvGrpSpPr>
        <p:grpSpPr>
          <a:xfrm>
            <a:off x="1237604" y="10807389"/>
            <a:ext cx="1211881" cy="360000"/>
            <a:chOff x="1343930" y="4874421"/>
            <a:chExt cx="1211881" cy="360000"/>
          </a:xfrm>
        </p:grpSpPr>
        <p:pic>
          <p:nvPicPr>
            <p:cNvPr id="30" name="Graphic 29" descr="User">
              <a:extLst>
                <a:ext uri="{FF2B5EF4-FFF2-40B4-BE49-F238E27FC236}">
                  <a16:creationId xmlns:a16="http://schemas.microsoft.com/office/drawing/2014/main" xmlns="" id="{7B20B69A-FCAF-6B4E-A8AE-AD2E6F62172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1343930" y="4874421"/>
              <a:ext cx="360000" cy="360000"/>
            </a:xfrm>
            <a:prstGeom prst="rect">
              <a:avLst/>
            </a:prstGeom>
          </p:spPr>
        </p:pic>
        <p:grpSp>
          <p:nvGrpSpPr>
            <p:cNvPr id="31" name="Group 30">
              <a:extLst>
                <a:ext uri="{FF2B5EF4-FFF2-40B4-BE49-F238E27FC236}">
                  <a16:creationId xmlns:a16="http://schemas.microsoft.com/office/drawing/2014/main" xmlns="" id="{69DA7B50-C460-9043-BCB8-CF539B850C43}"/>
                </a:ext>
              </a:extLst>
            </p:cNvPr>
            <p:cNvGrpSpPr/>
            <p:nvPr/>
          </p:nvGrpSpPr>
          <p:grpSpPr>
            <a:xfrm>
              <a:off x="1619332" y="4874421"/>
              <a:ext cx="936479" cy="360000"/>
              <a:chOff x="6300362" y="4455128"/>
              <a:chExt cx="936479" cy="360000"/>
            </a:xfrm>
            <a:solidFill>
              <a:srgbClr val="ED20FF"/>
            </a:solidFill>
          </p:grpSpPr>
          <p:pic>
            <p:nvPicPr>
              <p:cNvPr id="32" name="Graphic 31" descr="User">
                <a:extLst>
                  <a:ext uri="{FF2B5EF4-FFF2-40B4-BE49-F238E27FC236}">
                    <a16:creationId xmlns:a16="http://schemas.microsoft.com/office/drawing/2014/main" xmlns="" id="{97E5193F-7997-974C-AA8D-94F83A61E0D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300362" y="4455128"/>
                <a:ext cx="360000" cy="360000"/>
              </a:xfrm>
              <a:prstGeom prst="rect">
                <a:avLst/>
              </a:prstGeom>
            </p:spPr>
          </p:pic>
          <p:pic>
            <p:nvPicPr>
              <p:cNvPr id="33" name="Graphic 32" descr="User">
                <a:extLst>
                  <a:ext uri="{FF2B5EF4-FFF2-40B4-BE49-F238E27FC236}">
                    <a16:creationId xmlns:a16="http://schemas.microsoft.com/office/drawing/2014/main" xmlns="" id="{12B100D7-AF73-5D49-AEC2-65FADA58566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595054" y="4455128"/>
                <a:ext cx="360000" cy="360000"/>
              </a:xfrm>
              <a:prstGeom prst="rect">
                <a:avLst/>
              </a:prstGeom>
            </p:spPr>
          </p:pic>
          <p:pic>
            <p:nvPicPr>
              <p:cNvPr id="34" name="Graphic 33" descr="User">
                <a:extLst>
                  <a:ext uri="{FF2B5EF4-FFF2-40B4-BE49-F238E27FC236}">
                    <a16:creationId xmlns:a16="http://schemas.microsoft.com/office/drawing/2014/main" xmlns="" id="{B00C94DD-25DF-704E-A958-462351E7688D}"/>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876841" y="4455128"/>
                <a:ext cx="360000" cy="360000"/>
              </a:xfrm>
              <a:prstGeom prst="rect">
                <a:avLst/>
              </a:prstGeom>
            </p:spPr>
          </p:pic>
        </p:grpSp>
      </p:grpSp>
      <p:pic>
        <p:nvPicPr>
          <p:cNvPr id="35" name="Graphic 34" descr="User">
            <a:extLst>
              <a:ext uri="{FF2B5EF4-FFF2-40B4-BE49-F238E27FC236}">
                <a16:creationId xmlns:a16="http://schemas.microsoft.com/office/drawing/2014/main" xmlns="" id="{164FA57B-7DB1-AF41-A6E8-A67B9623224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205611" y="10807389"/>
            <a:ext cx="360000" cy="360000"/>
          </a:xfrm>
          <a:prstGeom prst="rect">
            <a:avLst/>
          </a:prstGeom>
        </p:spPr>
      </p:pic>
      <p:pic>
        <p:nvPicPr>
          <p:cNvPr id="36" name="Graphic 35" descr="User">
            <a:extLst>
              <a:ext uri="{FF2B5EF4-FFF2-40B4-BE49-F238E27FC236}">
                <a16:creationId xmlns:a16="http://schemas.microsoft.com/office/drawing/2014/main" xmlns="" id="{6B2E65C6-D00D-7547-B74A-7DB9C381620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3602492" y="10807389"/>
            <a:ext cx="360000" cy="360000"/>
          </a:xfrm>
          <a:prstGeom prst="rect">
            <a:avLst/>
          </a:prstGeom>
        </p:spPr>
      </p:pic>
      <p:pic>
        <p:nvPicPr>
          <p:cNvPr id="37" name="Graphic 36" descr="User">
            <a:extLst>
              <a:ext uri="{FF2B5EF4-FFF2-40B4-BE49-F238E27FC236}">
                <a16:creationId xmlns:a16="http://schemas.microsoft.com/office/drawing/2014/main" xmlns="" id="{5030C684-2842-D84B-9776-C3E2A78278B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237604" y="11224866"/>
            <a:ext cx="360000" cy="360000"/>
          </a:xfrm>
          <a:prstGeom prst="rect">
            <a:avLst/>
          </a:prstGeom>
        </p:spPr>
      </p:pic>
      <p:grpSp>
        <p:nvGrpSpPr>
          <p:cNvPr id="40" name="Group 39">
            <a:extLst>
              <a:ext uri="{FF2B5EF4-FFF2-40B4-BE49-F238E27FC236}">
                <a16:creationId xmlns:a16="http://schemas.microsoft.com/office/drawing/2014/main" xmlns="" id="{34B4BEBC-DBEB-2A4B-BB08-7B3D79B1D199}"/>
              </a:ext>
            </a:extLst>
          </p:cNvPr>
          <p:cNvGrpSpPr/>
          <p:nvPr/>
        </p:nvGrpSpPr>
        <p:grpSpPr>
          <a:xfrm>
            <a:off x="8487753" y="8734276"/>
            <a:ext cx="936479" cy="360000"/>
            <a:chOff x="6311937" y="4455128"/>
            <a:chExt cx="936479" cy="360000"/>
          </a:xfrm>
          <a:solidFill>
            <a:srgbClr val="00B0F0"/>
          </a:solidFill>
        </p:grpSpPr>
        <p:pic>
          <p:nvPicPr>
            <p:cNvPr id="41" name="Graphic 40" descr="User">
              <a:extLst>
                <a:ext uri="{FF2B5EF4-FFF2-40B4-BE49-F238E27FC236}">
                  <a16:creationId xmlns:a16="http://schemas.microsoft.com/office/drawing/2014/main" xmlns="" id="{4F411BB5-D2F0-6A42-9547-507B60778975}"/>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311937" y="4455128"/>
              <a:ext cx="360000" cy="360000"/>
            </a:xfrm>
            <a:prstGeom prst="rect">
              <a:avLst/>
            </a:prstGeom>
          </p:spPr>
        </p:pic>
        <p:pic>
          <p:nvPicPr>
            <p:cNvPr id="42" name="Graphic 41" descr="User">
              <a:extLst>
                <a:ext uri="{FF2B5EF4-FFF2-40B4-BE49-F238E27FC236}">
                  <a16:creationId xmlns:a16="http://schemas.microsoft.com/office/drawing/2014/main" xmlns="" id="{86726CCA-5C4E-FB44-9E35-5A93888A1331}"/>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595054" y="4455128"/>
              <a:ext cx="360000" cy="360000"/>
            </a:xfrm>
            <a:prstGeom prst="rect">
              <a:avLst/>
            </a:prstGeom>
          </p:spPr>
        </p:pic>
        <p:pic>
          <p:nvPicPr>
            <p:cNvPr id="43" name="Graphic 42" descr="User">
              <a:extLst>
                <a:ext uri="{FF2B5EF4-FFF2-40B4-BE49-F238E27FC236}">
                  <a16:creationId xmlns:a16="http://schemas.microsoft.com/office/drawing/2014/main" xmlns="" id="{577160E2-77F1-8947-9FB9-99A8FCBC212C}"/>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888416" y="4455128"/>
              <a:ext cx="360000" cy="360000"/>
            </a:xfrm>
            <a:prstGeom prst="rect">
              <a:avLst/>
            </a:prstGeom>
          </p:spPr>
        </p:pic>
      </p:grpSp>
      <p:pic>
        <p:nvPicPr>
          <p:cNvPr id="44" name="Graphic 43" descr="User">
            <a:extLst>
              <a:ext uri="{FF2B5EF4-FFF2-40B4-BE49-F238E27FC236}">
                <a16:creationId xmlns:a16="http://schemas.microsoft.com/office/drawing/2014/main" xmlns="" id="{37AA8DF7-B8A2-4044-9D17-C4475BA2656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347349" y="8734276"/>
            <a:ext cx="360000" cy="360000"/>
          </a:xfrm>
          <a:prstGeom prst="rect">
            <a:avLst/>
          </a:prstGeom>
        </p:spPr>
      </p:pic>
      <p:pic>
        <p:nvPicPr>
          <p:cNvPr id="45" name="Graphic 44" descr="User">
            <a:extLst>
              <a:ext uri="{FF2B5EF4-FFF2-40B4-BE49-F238E27FC236}">
                <a16:creationId xmlns:a16="http://schemas.microsoft.com/office/drawing/2014/main" xmlns="" id="{093DD4D3-19E3-0E49-85CA-A856522D5435}"/>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9640711" y="8734276"/>
            <a:ext cx="360000" cy="360000"/>
          </a:xfrm>
          <a:prstGeom prst="rect">
            <a:avLst/>
          </a:prstGeom>
        </p:spPr>
      </p:pic>
      <p:grpSp>
        <p:nvGrpSpPr>
          <p:cNvPr id="47" name="Group 46">
            <a:extLst>
              <a:ext uri="{FF2B5EF4-FFF2-40B4-BE49-F238E27FC236}">
                <a16:creationId xmlns:a16="http://schemas.microsoft.com/office/drawing/2014/main" xmlns="" id="{F6D6CEE5-B7F9-7948-A97A-698E4376FCE1}"/>
              </a:ext>
            </a:extLst>
          </p:cNvPr>
          <p:cNvGrpSpPr/>
          <p:nvPr/>
        </p:nvGrpSpPr>
        <p:grpSpPr>
          <a:xfrm>
            <a:off x="1237604" y="9137379"/>
            <a:ext cx="1211881" cy="360000"/>
            <a:chOff x="1343930" y="4874421"/>
            <a:chExt cx="1211881" cy="360000"/>
          </a:xfrm>
        </p:grpSpPr>
        <p:pic>
          <p:nvPicPr>
            <p:cNvPr id="48" name="Graphic 47" descr="User">
              <a:extLst>
                <a:ext uri="{FF2B5EF4-FFF2-40B4-BE49-F238E27FC236}">
                  <a16:creationId xmlns:a16="http://schemas.microsoft.com/office/drawing/2014/main" xmlns="" id="{6BD77A62-3C76-4A47-A9C7-B64691B6674D}"/>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1343930" y="4874421"/>
              <a:ext cx="360000" cy="360000"/>
            </a:xfrm>
            <a:prstGeom prst="rect">
              <a:avLst/>
            </a:prstGeom>
          </p:spPr>
        </p:pic>
        <p:grpSp>
          <p:nvGrpSpPr>
            <p:cNvPr id="49" name="Group 48">
              <a:extLst>
                <a:ext uri="{FF2B5EF4-FFF2-40B4-BE49-F238E27FC236}">
                  <a16:creationId xmlns:a16="http://schemas.microsoft.com/office/drawing/2014/main" xmlns="" id="{ED8AFE5F-252F-264D-A177-380CF0CF5646}"/>
                </a:ext>
              </a:extLst>
            </p:cNvPr>
            <p:cNvGrpSpPr/>
            <p:nvPr/>
          </p:nvGrpSpPr>
          <p:grpSpPr>
            <a:xfrm>
              <a:off x="1619332" y="4874421"/>
              <a:ext cx="936479" cy="360000"/>
              <a:chOff x="6300362" y="4455128"/>
              <a:chExt cx="936479" cy="360000"/>
            </a:xfrm>
            <a:solidFill>
              <a:srgbClr val="ED20FF"/>
            </a:solidFill>
          </p:grpSpPr>
          <p:pic>
            <p:nvPicPr>
              <p:cNvPr id="50" name="Graphic 49" descr="User">
                <a:extLst>
                  <a:ext uri="{FF2B5EF4-FFF2-40B4-BE49-F238E27FC236}">
                    <a16:creationId xmlns:a16="http://schemas.microsoft.com/office/drawing/2014/main" xmlns="" id="{CA959FE6-6673-F44C-A637-3CD31BF8BB6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300362" y="4455128"/>
                <a:ext cx="360000" cy="360000"/>
              </a:xfrm>
              <a:prstGeom prst="rect">
                <a:avLst/>
              </a:prstGeom>
            </p:spPr>
          </p:pic>
          <p:pic>
            <p:nvPicPr>
              <p:cNvPr id="51" name="Graphic 50" descr="User">
                <a:extLst>
                  <a:ext uri="{FF2B5EF4-FFF2-40B4-BE49-F238E27FC236}">
                    <a16:creationId xmlns:a16="http://schemas.microsoft.com/office/drawing/2014/main" xmlns="" id="{5FF770CB-1EE5-DF47-B132-D8FAF3BE732E}"/>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595054" y="4455128"/>
                <a:ext cx="360000" cy="360000"/>
              </a:xfrm>
              <a:prstGeom prst="rect">
                <a:avLst/>
              </a:prstGeom>
            </p:spPr>
          </p:pic>
          <p:pic>
            <p:nvPicPr>
              <p:cNvPr id="52" name="Graphic 51" descr="User">
                <a:extLst>
                  <a:ext uri="{FF2B5EF4-FFF2-40B4-BE49-F238E27FC236}">
                    <a16:creationId xmlns:a16="http://schemas.microsoft.com/office/drawing/2014/main" xmlns="" id="{10F929FB-5431-0A4B-A90A-C9D8E1E564C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876841" y="4455128"/>
                <a:ext cx="360000" cy="360000"/>
              </a:xfrm>
              <a:prstGeom prst="rect">
                <a:avLst/>
              </a:prstGeom>
            </p:spPr>
          </p:pic>
        </p:grpSp>
      </p:grpSp>
      <p:cxnSp>
        <p:nvCxnSpPr>
          <p:cNvPr id="53" name="Straight Connector 52">
            <a:extLst>
              <a:ext uri="{FF2B5EF4-FFF2-40B4-BE49-F238E27FC236}">
                <a16:creationId xmlns:a16="http://schemas.microsoft.com/office/drawing/2014/main" xmlns="" id="{DD0ED4CD-9791-4249-B233-292A0611442B}"/>
              </a:ext>
            </a:extLst>
          </p:cNvPr>
          <p:cNvCxnSpPr>
            <a:cxnSpLocks/>
          </p:cNvCxnSpPr>
          <p:nvPr/>
        </p:nvCxnSpPr>
        <p:spPr>
          <a:xfrm>
            <a:off x="5093343" y="2497723"/>
            <a:ext cx="0" cy="292991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xmlns="" id="{BEF51342-BD80-7B4D-B9F7-DB3B5551AADF}"/>
              </a:ext>
            </a:extLst>
          </p:cNvPr>
          <p:cNvSpPr txBox="1"/>
          <p:nvPr/>
        </p:nvSpPr>
        <p:spPr>
          <a:xfrm>
            <a:off x="3297219" y="1768477"/>
            <a:ext cx="1364476"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Positive</a:t>
            </a:r>
          </a:p>
        </p:txBody>
      </p:sp>
      <p:sp>
        <p:nvSpPr>
          <p:cNvPr id="55" name="TextBox 54">
            <a:extLst>
              <a:ext uri="{FF2B5EF4-FFF2-40B4-BE49-F238E27FC236}">
                <a16:creationId xmlns:a16="http://schemas.microsoft.com/office/drawing/2014/main" xmlns="" id="{3F578A60-FDB4-3541-B12F-A00F2A90BD40}"/>
              </a:ext>
            </a:extLst>
          </p:cNvPr>
          <p:cNvSpPr txBox="1"/>
          <p:nvPr/>
        </p:nvSpPr>
        <p:spPr>
          <a:xfrm>
            <a:off x="5888828" y="1768478"/>
            <a:ext cx="1056700"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Mixed</a:t>
            </a:r>
          </a:p>
        </p:txBody>
      </p:sp>
      <p:sp>
        <p:nvSpPr>
          <p:cNvPr id="56" name="TextBox 55">
            <a:extLst>
              <a:ext uri="{FF2B5EF4-FFF2-40B4-BE49-F238E27FC236}">
                <a16:creationId xmlns:a16="http://schemas.microsoft.com/office/drawing/2014/main" xmlns="" id="{ED27B631-25AD-9645-BDBB-093F5EB564CC}"/>
              </a:ext>
            </a:extLst>
          </p:cNvPr>
          <p:cNvSpPr txBox="1"/>
          <p:nvPr/>
        </p:nvSpPr>
        <p:spPr>
          <a:xfrm>
            <a:off x="8040380" y="1770769"/>
            <a:ext cx="1468672" cy="461665"/>
          </a:xfrm>
          <a:prstGeom prst="rect">
            <a:avLst/>
          </a:prstGeom>
          <a:noFill/>
        </p:spPr>
        <p:txBody>
          <a:bodyPr wrap="none" rtlCol="0">
            <a:spAutoFit/>
          </a:bodyPr>
          <a:lstStyle/>
          <a:p>
            <a:r>
              <a:rPr lang="en-CA" sz="2400" b="1" dirty="0">
                <a:latin typeface="Arial" panose="020B0604020202020204" pitchFamily="34" charset="0"/>
                <a:cs typeface="Arial" panose="020B0604020202020204" pitchFamily="34" charset="0"/>
              </a:rPr>
              <a:t>Negative</a:t>
            </a:r>
          </a:p>
        </p:txBody>
      </p:sp>
      <p:cxnSp>
        <p:nvCxnSpPr>
          <p:cNvPr id="57" name="Straight Connector 56">
            <a:extLst>
              <a:ext uri="{FF2B5EF4-FFF2-40B4-BE49-F238E27FC236}">
                <a16:creationId xmlns:a16="http://schemas.microsoft.com/office/drawing/2014/main" xmlns="" id="{AFC6FC8A-5EFD-3C4E-AA98-123FE2B38B11}"/>
              </a:ext>
            </a:extLst>
          </p:cNvPr>
          <p:cNvCxnSpPr>
            <a:cxnSpLocks/>
          </p:cNvCxnSpPr>
          <p:nvPr/>
        </p:nvCxnSpPr>
        <p:spPr>
          <a:xfrm>
            <a:off x="9266663" y="3860036"/>
            <a:ext cx="1288420"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xmlns="" id="{2E7A518B-0C3D-E045-BDF3-808718ED1AB0}"/>
              </a:ext>
            </a:extLst>
          </p:cNvPr>
          <p:cNvCxnSpPr>
            <a:cxnSpLocks/>
          </p:cNvCxnSpPr>
          <p:nvPr/>
        </p:nvCxnSpPr>
        <p:spPr>
          <a:xfrm>
            <a:off x="2871607" y="3860324"/>
            <a:ext cx="6395056"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xmlns="" id="{228CD756-1B1D-444D-A6DA-5A4C87A9B734}"/>
              </a:ext>
            </a:extLst>
          </p:cNvPr>
          <p:cNvSpPr txBox="1"/>
          <p:nvPr/>
        </p:nvSpPr>
        <p:spPr>
          <a:xfrm>
            <a:off x="659211" y="2649261"/>
            <a:ext cx="1314784" cy="830997"/>
          </a:xfrm>
          <a:prstGeom prst="rect">
            <a:avLst/>
          </a:prstGeom>
          <a:noFill/>
        </p:spPr>
        <p:txBody>
          <a:bodyPr wrap="none" rtlCol="0">
            <a:spAutoFit/>
          </a:bodyPr>
          <a:lstStyle/>
          <a:p>
            <a:pPr algn="ctr"/>
            <a:r>
              <a:rPr lang="en-CA" sz="2400" b="1" dirty="0">
                <a:latin typeface="Arial" panose="020B0604020202020204" pitchFamily="34" charset="0"/>
                <a:cs typeface="Arial" panose="020B0604020202020204" pitchFamily="34" charset="0"/>
              </a:rPr>
              <a:t>Crown </a:t>
            </a:r>
          </a:p>
          <a:p>
            <a:pPr algn="ctr"/>
            <a:r>
              <a:rPr lang="en-CA" sz="2400" b="1" dirty="0">
                <a:latin typeface="Arial" panose="020B0604020202020204" pitchFamily="34" charset="0"/>
                <a:cs typeface="Arial" panose="020B0604020202020204" pitchFamily="34" charset="0"/>
              </a:rPr>
              <a:t>Experts</a:t>
            </a:r>
          </a:p>
        </p:txBody>
      </p:sp>
      <p:sp>
        <p:nvSpPr>
          <p:cNvPr id="60" name="TextBox 59">
            <a:extLst>
              <a:ext uri="{FF2B5EF4-FFF2-40B4-BE49-F238E27FC236}">
                <a16:creationId xmlns:a16="http://schemas.microsoft.com/office/drawing/2014/main" xmlns="" id="{BB15FB4F-7752-9242-96B1-A036A9C6CFE5}"/>
              </a:ext>
            </a:extLst>
          </p:cNvPr>
          <p:cNvSpPr txBox="1"/>
          <p:nvPr/>
        </p:nvSpPr>
        <p:spPr>
          <a:xfrm>
            <a:off x="543741" y="4304948"/>
            <a:ext cx="1538933" cy="830997"/>
          </a:xfrm>
          <a:prstGeom prst="rect">
            <a:avLst/>
          </a:prstGeom>
          <a:noFill/>
        </p:spPr>
        <p:txBody>
          <a:bodyPr wrap="square" rtlCol="0">
            <a:spAutoFit/>
          </a:bodyPr>
          <a:lstStyle/>
          <a:p>
            <a:pPr algn="ctr"/>
            <a:r>
              <a:rPr lang="en-CA" sz="2400" b="1" dirty="0">
                <a:latin typeface="Arial" panose="020B0604020202020204" pitchFamily="34" charset="0"/>
                <a:cs typeface="Arial" panose="020B0604020202020204" pitchFamily="34" charset="0"/>
              </a:rPr>
              <a:t>Defense </a:t>
            </a:r>
          </a:p>
          <a:p>
            <a:pPr algn="ctr"/>
            <a:r>
              <a:rPr lang="en-CA" sz="2400" b="1" dirty="0">
                <a:latin typeface="Arial" panose="020B0604020202020204" pitchFamily="34" charset="0"/>
                <a:cs typeface="Arial" panose="020B0604020202020204" pitchFamily="34" charset="0"/>
              </a:rPr>
              <a:t>Experts</a:t>
            </a:r>
          </a:p>
        </p:txBody>
      </p:sp>
      <p:cxnSp>
        <p:nvCxnSpPr>
          <p:cNvPr id="61" name="Straight Connector 60">
            <a:extLst>
              <a:ext uri="{FF2B5EF4-FFF2-40B4-BE49-F238E27FC236}">
                <a16:creationId xmlns:a16="http://schemas.microsoft.com/office/drawing/2014/main" xmlns="" id="{D0A462B9-E579-CC4A-985C-118C837F1729}"/>
              </a:ext>
            </a:extLst>
          </p:cNvPr>
          <p:cNvCxnSpPr>
            <a:cxnSpLocks/>
          </p:cNvCxnSpPr>
          <p:nvPr/>
        </p:nvCxnSpPr>
        <p:spPr>
          <a:xfrm>
            <a:off x="7629821" y="2454122"/>
            <a:ext cx="0" cy="293040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62" name="Table 61">
            <a:extLst>
              <a:ext uri="{FF2B5EF4-FFF2-40B4-BE49-F238E27FC236}">
                <a16:creationId xmlns:a16="http://schemas.microsoft.com/office/drawing/2014/main" xmlns="" id="{12F404D4-4D8D-0B4E-A652-66AEDF450616}"/>
              </a:ext>
            </a:extLst>
          </p:cNvPr>
          <p:cNvGraphicFramePr>
            <a:graphicFrameLocks noGrp="1"/>
          </p:cNvGraphicFramePr>
          <p:nvPr>
            <p:extLst>
              <p:ext uri="{D42A27DB-BD31-4B8C-83A1-F6EECF244321}">
                <p14:modId xmlns:p14="http://schemas.microsoft.com/office/powerpoint/2010/main" val="2284625350"/>
              </p:ext>
            </p:extLst>
          </p:nvPr>
        </p:nvGraphicFramePr>
        <p:xfrm>
          <a:off x="7769052" y="4040880"/>
          <a:ext cx="3498986" cy="1166686"/>
        </p:xfrm>
        <a:graphic>
          <a:graphicData uri="http://schemas.openxmlformats.org/drawingml/2006/table">
            <a:tbl>
              <a:tblPr firstRow="1" bandRow="1">
                <a:tableStyleId>{5C22544A-7EE6-4342-B048-85BDC9FD1C3A}</a:tableStyleId>
              </a:tblPr>
              <a:tblGrid>
                <a:gridCol w="510140">
                  <a:extLst>
                    <a:ext uri="{9D8B030D-6E8A-4147-A177-3AD203B41FA5}">
                      <a16:colId xmlns:a16="http://schemas.microsoft.com/office/drawing/2014/main" xmlns="" val="3807931024"/>
                    </a:ext>
                  </a:extLst>
                </a:gridCol>
                <a:gridCol w="2988846">
                  <a:extLst>
                    <a:ext uri="{9D8B030D-6E8A-4147-A177-3AD203B41FA5}">
                      <a16:colId xmlns:a16="http://schemas.microsoft.com/office/drawing/2014/main" xmlns="" val="61355711"/>
                    </a:ext>
                  </a:extLst>
                </a:gridCol>
              </a:tblGrid>
              <a:tr h="205239">
                <a:tc>
                  <a:txBody>
                    <a:bodyPr/>
                    <a:lstStyle/>
                    <a:p>
                      <a:r>
                        <a:rPr lang="en-CA" dirty="0">
                          <a:solidFill>
                            <a:schemeClr val="tx1"/>
                          </a:solidFill>
                          <a:latin typeface="Arial" panose="020B0604020202020204" pitchFamily="34" charset="0"/>
                          <a:cs typeface="Arial" panose="020B0604020202020204" pitchFamily="34" charset="0"/>
                        </a:rPr>
                        <a:t>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pSp>
        <p:nvGrpSpPr>
          <p:cNvPr id="63" name="Group 62">
            <a:extLst>
              <a:ext uri="{FF2B5EF4-FFF2-40B4-BE49-F238E27FC236}">
                <a16:creationId xmlns:a16="http://schemas.microsoft.com/office/drawing/2014/main" xmlns="" id="{582FE266-2A1F-D042-AFCB-AEF0F7CE09C3}"/>
              </a:ext>
            </a:extLst>
          </p:cNvPr>
          <p:cNvGrpSpPr/>
          <p:nvPr/>
        </p:nvGrpSpPr>
        <p:grpSpPr>
          <a:xfrm>
            <a:off x="8290552" y="4029740"/>
            <a:ext cx="1518612" cy="352808"/>
            <a:chOff x="7893700" y="5329461"/>
            <a:chExt cx="1517856" cy="366769"/>
          </a:xfrm>
        </p:grpSpPr>
        <p:grpSp>
          <p:nvGrpSpPr>
            <p:cNvPr id="64" name="Group 63">
              <a:extLst>
                <a:ext uri="{FF2B5EF4-FFF2-40B4-BE49-F238E27FC236}">
                  <a16:creationId xmlns:a16="http://schemas.microsoft.com/office/drawing/2014/main" xmlns="" id="{3041CDBE-AA7A-3A49-B14D-A4A6DA561096}"/>
                </a:ext>
              </a:extLst>
            </p:cNvPr>
            <p:cNvGrpSpPr/>
            <p:nvPr/>
          </p:nvGrpSpPr>
          <p:grpSpPr>
            <a:xfrm>
              <a:off x="7893700" y="5329531"/>
              <a:ext cx="781553" cy="366699"/>
              <a:chOff x="5361988" y="1693655"/>
              <a:chExt cx="2654380" cy="1052166"/>
            </a:xfrm>
            <a:solidFill>
              <a:srgbClr val="FF0000"/>
            </a:solidFill>
          </p:grpSpPr>
          <p:pic>
            <p:nvPicPr>
              <p:cNvPr id="76" name="Graphic 75" descr="User">
                <a:extLst>
                  <a:ext uri="{FF2B5EF4-FFF2-40B4-BE49-F238E27FC236}">
                    <a16:creationId xmlns:a16="http://schemas.microsoft.com/office/drawing/2014/main" xmlns="" id="{37F008BB-2D49-5F46-92F5-1B27CB334C3E}"/>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61988" y="1693655"/>
                <a:ext cx="1000792" cy="1050245"/>
              </a:xfrm>
              <a:prstGeom prst="rect">
                <a:avLst/>
              </a:prstGeom>
            </p:spPr>
          </p:pic>
          <p:pic>
            <p:nvPicPr>
              <p:cNvPr id="77" name="Graphic 76" descr="User">
                <a:extLst>
                  <a:ext uri="{FF2B5EF4-FFF2-40B4-BE49-F238E27FC236}">
                    <a16:creationId xmlns:a16="http://schemas.microsoft.com/office/drawing/2014/main" xmlns="" id="{7F02F1BC-D570-2C43-9347-55B8BD4EA830}"/>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70500" y="1695576"/>
                <a:ext cx="1000792" cy="1050245"/>
              </a:xfrm>
              <a:prstGeom prst="rect">
                <a:avLst/>
              </a:prstGeom>
            </p:spPr>
          </p:pic>
          <p:pic>
            <p:nvPicPr>
              <p:cNvPr id="78" name="Graphic 77" descr="User">
                <a:extLst>
                  <a:ext uri="{FF2B5EF4-FFF2-40B4-BE49-F238E27FC236}">
                    <a16:creationId xmlns:a16="http://schemas.microsoft.com/office/drawing/2014/main" xmlns="" id="{34785DFE-8EBE-DA4F-9512-9A371AB5D8A9}"/>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015576" y="1693655"/>
                <a:ext cx="1000792" cy="1050245"/>
              </a:xfrm>
              <a:prstGeom prst="rect">
                <a:avLst/>
              </a:prstGeom>
            </p:spPr>
          </p:pic>
        </p:grpSp>
        <p:grpSp>
          <p:nvGrpSpPr>
            <p:cNvPr id="65" name="Group 64">
              <a:extLst>
                <a:ext uri="{FF2B5EF4-FFF2-40B4-BE49-F238E27FC236}">
                  <a16:creationId xmlns:a16="http://schemas.microsoft.com/office/drawing/2014/main" xmlns="" id="{D9D5A920-7DC8-844D-9B21-B8795A07EE21}"/>
                </a:ext>
              </a:extLst>
            </p:cNvPr>
            <p:cNvGrpSpPr/>
            <p:nvPr/>
          </p:nvGrpSpPr>
          <p:grpSpPr>
            <a:xfrm>
              <a:off x="8623840" y="5329461"/>
              <a:ext cx="787716" cy="366699"/>
              <a:chOff x="5361988" y="1693655"/>
              <a:chExt cx="2675309" cy="1052166"/>
            </a:xfrm>
            <a:solidFill>
              <a:srgbClr val="FF0000"/>
            </a:solidFill>
          </p:grpSpPr>
          <p:pic>
            <p:nvPicPr>
              <p:cNvPr id="73" name="Graphic 72" descr="User">
                <a:extLst>
                  <a:ext uri="{FF2B5EF4-FFF2-40B4-BE49-F238E27FC236}">
                    <a16:creationId xmlns:a16="http://schemas.microsoft.com/office/drawing/2014/main" xmlns="" id="{A2542B41-3347-4642-AFFB-E713FBAFC11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61988" y="1693655"/>
                <a:ext cx="1000792" cy="1050245"/>
              </a:xfrm>
              <a:prstGeom prst="rect">
                <a:avLst/>
              </a:prstGeom>
            </p:spPr>
          </p:pic>
          <p:pic>
            <p:nvPicPr>
              <p:cNvPr id="74" name="Graphic 73" descr="User">
                <a:extLst>
                  <a:ext uri="{FF2B5EF4-FFF2-40B4-BE49-F238E27FC236}">
                    <a16:creationId xmlns:a16="http://schemas.microsoft.com/office/drawing/2014/main" xmlns="" id="{65AF51AF-9F7B-9A45-90FF-22C15E60EF7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99720" y="1695576"/>
                <a:ext cx="1000792" cy="1050245"/>
              </a:xfrm>
              <a:prstGeom prst="rect">
                <a:avLst/>
              </a:prstGeom>
            </p:spPr>
          </p:pic>
          <p:pic>
            <p:nvPicPr>
              <p:cNvPr id="75" name="Graphic 74" descr="User">
                <a:extLst>
                  <a:ext uri="{FF2B5EF4-FFF2-40B4-BE49-F238E27FC236}">
                    <a16:creationId xmlns:a16="http://schemas.microsoft.com/office/drawing/2014/main" xmlns="" id="{71940CFE-796C-6146-B4EA-3172C653A7E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036505" y="1693655"/>
                <a:ext cx="1000792" cy="1050245"/>
              </a:xfrm>
              <a:prstGeom prst="rect">
                <a:avLst/>
              </a:prstGeom>
            </p:spPr>
          </p:pic>
        </p:grpSp>
      </p:grpSp>
      <p:pic>
        <p:nvPicPr>
          <p:cNvPr id="79" name="Graphic 78" descr="User">
            <a:extLst>
              <a:ext uri="{FF2B5EF4-FFF2-40B4-BE49-F238E27FC236}">
                <a16:creationId xmlns:a16="http://schemas.microsoft.com/office/drawing/2014/main" xmlns="" id="{445D0733-4C05-974B-847A-6B5A159BF85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8290624" y="4414993"/>
            <a:ext cx="294672" cy="366030"/>
          </a:xfrm>
          <a:prstGeom prst="rect">
            <a:avLst/>
          </a:prstGeom>
        </p:spPr>
      </p:pic>
      <p:graphicFrame>
        <p:nvGraphicFramePr>
          <p:cNvPr id="80" name="Table 79">
            <a:extLst>
              <a:ext uri="{FF2B5EF4-FFF2-40B4-BE49-F238E27FC236}">
                <a16:creationId xmlns:a16="http://schemas.microsoft.com/office/drawing/2014/main" xmlns="" id="{BCD760D7-4F4E-2549-B508-3216A43D8FF8}"/>
              </a:ext>
            </a:extLst>
          </p:cNvPr>
          <p:cNvGraphicFramePr>
            <a:graphicFrameLocks noGrp="1"/>
          </p:cNvGraphicFramePr>
          <p:nvPr>
            <p:extLst>
              <p:ext uri="{D42A27DB-BD31-4B8C-83A1-F6EECF244321}">
                <p14:modId xmlns:p14="http://schemas.microsoft.com/office/powerpoint/2010/main" val="2417783878"/>
              </p:ext>
            </p:extLst>
          </p:nvPr>
        </p:nvGraphicFramePr>
        <p:xfrm>
          <a:off x="5193625" y="4137104"/>
          <a:ext cx="2337867" cy="1166686"/>
        </p:xfrm>
        <a:graphic>
          <a:graphicData uri="http://schemas.openxmlformats.org/drawingml/2006/table">
            <a:tbl>
              <a:tblPr firstRow="1" bandRow="1">
                <a:tableStyleId>{5C22544A-7EE6-4342-B048-85BDC9FD1C3A}</a:tableStyleId>
              </a:tblPr>
              <a:tblGrid>
                <a:gridCol w="311815">
                  <a:extLst>
                    <a:ext uri="{9D8B030D-6E8A-4147-A177-3AD203B41FA5}">
                      <a16:colId xmlns:a16="http://schemas.microsoft.com/office/drawing/2014/main" xmlns="" val="3807931024"/>
                    </a:ext>
                  </a:extLst>
                </a:gridCol>
                <a:gridCol w="2026052">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pic>
        <p:nvPicPr>
          <p:cNvPr id="82" name="Graphic 81" descr="User">
            <a:extLst>
              <a:ext uri="{FF2B5EF4-FFF2-40B4-BE49-F238E27FC236}">
                <a16:creationId xmlns:a16="http://schemas.microsoft.com/office/drawing/2014/main" xmlns="" id="{B883A9A0-4F86-0844-AE1C-02E0E09755AE}"/>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479989" y="4138290"/>
            <a:ext cx="294672" cy="366030"/>
          </a:xfrm>
          <a:prstGeom prst="rect">
            <a:avLst/>
          </a:prstGeom>
        </p:spPr>
      </p:pic>
      <p:graphicFrame>
        <p:nvGraphicFramePr>
          <p:cNvPr id="84" name="Table 83">
            <a:extLst>
              <a:ext uri="{FF2B5EF4-FFF2-40B4-BE49-F238E27FC236}">
                <a16:creationId xmlns:a16="http://schemas.microsoft.com/office/drawing/2014/main" xmlns="" id="{D2E45023-054F-6440-8049-DD85F1BFDE45}"/>
              </a:ext>
            </a:extLst>
          </p:cNvPr>
          <p:cNvGraphicFramePr>
            <a:graphicFrameLocks noGrp="1"/>
          </p:cNvGraphicFramePr>
          <p:nvPr>
            <p:extLst>
              <p:ext uri="{D42A27DB-BD31-4B8C-83A1-F6EECF244321}">
                <p14:modId xmlns:p14="http://schemas.microsoft.com/office/powerpoint/2010/main" val="3933314563"/>
              </p:ext>
            </p:extLst>
          </p:nvPr>
        </p:nvGraphicFramePr>
        <p:xfrm>
          <a:off x="2752781" y="4153712"/>
          <a:ext cx="2240282" cy="1166686"/>
        </p:xfrm>
        <a:graphic>
          <a:graphicData uri="http://schemas.openxmlformats.org/drawingml/2006/table">
            <a:tbl>
              <a:tblPr firstRow="1" bandRow="1">
                <a:tableStyleId>{5C22544A-7EE6-4342-B048-85BDC9FD1C3A}</a:tableStyleId>
              </a:tblPr>
              <a:tblGrid>
                <a:gridCol w="326625">
                  <a:extLst>
                    <a:ext uri="{9D8B030D-6E8A-4147-A177-3AD203B41FA5}">
                      <a16:colId xmlns:a16="http://schemas.microsoft.com/office/drawing/2014/main" xmlns="" val="3807931024"/>
                    </a:ext>
                  </a:extLst>
                </a:gridCol>
                <a:gridCol w="1913657">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pic>
        <p:nvPicPr>
          <p:cNvPr id="88" name="Graphic 87" descr="User">
            <a:extLst>
              <a:ext uri="{FF2B5EF4-FFF2-40B4-BE49-F238E27FC236}">
                <a16:creationId xmlns:a16="http://schemas.microsoft.com/office/drawing/2014/main" xmlns="" id="{B0775FA3-F612-C14B-A77B-669A52F86C7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148829" y="4893467"/>
            <a:ext cx="294672" cy="366030"/>
          </a:xfrm>
          <a:prstGeom prst="rect">
            <a:avLst/>
          </a:prstGeom>
        </p:spPr>
      </p:pic>
      <p:graphicFrame>
        <p:nvGraphicFramePr>
          <p:cNvPr id="93" name="Table 92">
            <a:extLst>
              <a:ext uri="{FF2B5EF4-FFF2-40B4-BE49-F238E27FC236}">
                <a16:creationId xmlns:a16="http://schemas.microsoft.com/office/drawing/2014/main" xmlns="" id="{CE339EF2-1A76-5445-BE42-F41EE253947F}"/>
              </a:ext>
            </a:extLst>
          </p:cNvPr>
          <p:cNvGraphicFramePr>
            <a:graphicFrameLocks noGrp="1"/>
          </p:cNvGraphicFramePr>
          <p:nvPr>
            <p:extLst>
              <p:ext uri="{D42A27DB-BD31-4B8C-83A1-F6EECF244321}">
                <p14:modId xmlns:p14="http://schemas.microsoft.com/office/powerpoint/2010/main" val="2822936300"/>
              </p:ext>
            </p:extLst>
          </p:nvPr>
        </p:nvGraphicFramePr>
        <p:xfrm>
          <a:off x="2752780" y="2461976"/>
          <a:ext cx="2852382" cy="1166686"/>
        </p:xfrm>
        <a:graphic>
          <a:graphicData uri="http://schemas.openxmlformats.org/drawingml/2006/table">
            <a:tbl>
              <a:tblPr firstRow="1" bandRow="1">
                <a:tableStyleId>{5C22544A-7EE6-4342-B048-85BDC9FD1C3A}</a:tableStyleId>
              </a:tblPr>
              <a:tblGrid>
                <a:gridCol w="415867">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aphicFrame>
        <p:nvGraphicFramePr>
          <p:cNvPr id="94" name="Table 93">
            <a:extLst>
              <a:ext uri="{FF2B5EF4-FFF2-40B4-BE49-F238E27FC236}">
                <a16:creationId xmlns:a16="http://schemas.microsoft.com/office/drawing/2014/main" xmlns="" id="{BDCDB47C-36F8-B04E-BE0E-C3D7A5368C35}"/>
              </a:ext>
            </a:extLst>
          </p:cNvPr>
          <p:cNvGraphicFramePr>
            <a:graphicFrameLocks noGrp="1"/>
          </p:cNvGraphicFramePr>
          <p:nvPr>
            <p:extLst>
              <p:ext uri="{D42A27DB-BD31-4B8C-83A1-F6EECF244321}">
                <p14:modId xmlns:p14="http://schemas.microsoft.com/office/powerpoint/2010/main" val="540583566"/>
              </p:ext>
            </p:extLst>
          </p:nvPr>
        </p:nvGraphicFramePr>
        <p:xfrm>
          <a:off x="5290915" y="2481417"/>
          <a:ext cx="2852382" cy="1166686"/>
        </p:xfrm>
        <a:graphic>
          <a:graphicData uri="http://schemas.openxmlformats.org/drawingml/2006/table">
            <a:tbl>
              <a:tblPr firstRow="1" bandRow="1">
                <a:tableStyleId>{5C22544A-7EE6-4342-B048-85BDC9FD1C3A}</a:tableStyleId>
              </a:tblPr>
              <a:tblGrid>
                <a:gridCol w="415867">
                  <a:extLst>
                    <a:ext uri="{9D8B030D-6E8A-4147-A177-3AD203B41FA5}">
                      <a16:colId xmlns:a16="http://schemas.microsoft.com/office/drawing/2014/main" xmlns="" val="3807931024"/>
                    </a:ext>
                  </a:extLst>
                </a:gridCol>
                <a:gridCol w="2436515">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graphicFrame>
        <p:nvGraphicFramePr>
          <p:cNvPr id="95" name="Table 94">
            <a:extLst>
              <a:ext uri="{FF2B5EF4-FFF2-40B4-BE49-F238E27FC236}">
                <a16:creationId xmlns:a16="http://schemas.microsoft.com/office/drawing/2014/main" xmlns="" id="{E9855AFF-B831-8942-AC7B-6B5455DA65E9}"/>
              </a:ext>
            </a:extLst>
          </p:cNvPr>
          <p:cNvGraphicFramePr>
            <a:graphicFrameLocks noGrp="1"/>
          </p:cNvGraphicFramePr>
          <p:nvPr>
            <p:extLst>
              <p:ext uri="{D42A27DB-BD31-4B8C-83A1-F6EECF244321}">
                <p14:modId xmlns:p14="http://schemas.microsoft.com/office/powerpoint/2010/main" val="352652468"/>
              </p:ext>
            </p:extLst>
          </p:nvPr>
        </p:nvGraphicFramePr>
        <p:xfrm>
          <a:off x="7748746" y="2406901"/>
          <a:ext cx="3472472" cy="1166686"/>
        </p:xfrm>
        <a:graphic>
          <a:graphicData uri="http://schemas.openxmlformats.org/drawingml/2006/table">
            <a:tbl>
              <a:tblPr firstRow="1" bandRow="1">
                <a:tableStyleId>{5C22544A-7EE6-4342-B048-85BDC9FD1C3A}</a:tableStyleId>
              </a:tblPr>
              <a:tblGrid>
                <a:gridCol w="506274">
                  <a:extLst>
                    <a:ext uri="{9D8B030D-6E8A-4147-A177-3AD203B41FA5}">
                      <a16:colId xmlns:a16="http://schemas.microsoft.com/office/drawing/2014/main" xmlns="" val="3807931024"/>
                    </a:ext>
                  </a:extLst>
                </a:gridCol>
                <a:gridCol w="2966198">
                  <a:extLst>
                    <a:ext uri="{9D8B030D-6E8A-4147-A177-3AD203B41FA5}">
                      <a16:colId xmlns:a16="http://schemas.microsoft.com/office/drawing/2014/main" xmlns="" val="61355711"/>
                    </a:ext>
                  </a:extLst>
                </a:gridCol>
              </a:tblGrid>
              <a:tr h="182005">
                <a:tc>
                  <a:txBody>
                    <a:bodyPr/>
                    <a:lstStyle/>
                    <a:p>
                      <a:r>
                        <a:rPr lang="en-CA" dirty="0">
                          <a:solidFill>
                            <a:schemeClr val="tx1"/>
                          </a:solidFill>
                          <a:latin typeface="Arial" panose="020B0604020202020204" pitchFamily="34" charset="0"/>
                          <a:cs typeface="Arial" panose="020B0604020202020204" pitchFamily="34"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10383990"/>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63048252"/>
                  </a:ext>
                </a:extLst>
              </a:tr>
              <a:tr h="400463">
                <a:tc>
                  <a:txBody>
                    <a:bodyPr/>
                    <a:lstStyle/>
                    <a:p>
                      <a:r>
                        <a:rPr lang="en-CA" b="1" dirty="0">
                          <a:solidFill>
                            <a:schemeClr val="tx1"/>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CA" dirty="0">
                        <a:solidFill>
                          <a:schemeClr val="tx1"/>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8571794"/>
                  </a:ext>
                </a:extLst>
              </a:tr>
            </a:tbl>
          </a:graphicData>
        </a:graphic>
      </p:graphicFrame>
      <p:pic>
        <p:nvPicPr>
          <p:cNvPr id="96" name="Graphic 95" descr="User">
            <a:extLst>
              <a:ext uri="{FF2B5EF4-FFF2-40B4-BE49-F238E27FC236}">
                <a16:creationId xmlns:a16="http://schemas.microsoft.com/office/drawing/2014/main" xmlns="" id="{03A5CA2D-E036-1D47-991D-C062015EEE1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148829" y="3220607"/>
            <a:ext cx="294672" cy="366030"/>
          </a:xfrm>
          <a:prstGeom prst="rect">
            <a:avLst/>
          </a:prstGeom>
        </p:spPr>
      </p:pic>
      <p:pic>
        <p:nvPicPr>
          <p:cNvPr id="119" name="Graphic 118" descr="User">
            <a:extLst>
              <a:ext uri="{FF2B5EF4-FFF2-40B4-BE49-F238E27FC236}">
                <a16:creationId xmlns:a16="http://schemas.microsoft.com/office/drawing/2014/main" xmlns="" id="{411F34A1-3BB6-6448-A159-DC6A80DF86F8}"/>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8262221" y="2762486"/>
            <a:ext cx="294672" cy="366030"/>
          </a:xfrm>
          <a:prstGeom prst="rect">
            <a:avLst/>
          </a:prstGeom>
        </p:spPr>
      </p:pic>
      <p:grpSp>
        <p:nvGrpSpPr>
          <p:cNvPr id="120" name="Group 119">
            <a:extLst>
              <a:ext uri="{FF2B5EF4-FFF2-40B4-BE49-F238E27FC236}">
                <a16:creationId xmlns:a16="http://schemas.microsoft.com/office/drawing/2014/main" xmlns="" id="{0B04232D-8E67-6541-8C0E-2CFF46D85894}"/>
              </a:ext>
            </a:extLst>
          </p:cNvPr>
          <p:cNvGrpSpPr/>
          <p:nvPr/>
        </p:nvGrpSpPr>
        <p:grpSpPr>
          <a:xfrm>
            <a:off x="3154645" y="2829224"/>
            <a:ext cx="998545" cy="366529"/>
            <a:chOff x="4607110" y="4505960"/>
            <a:chExt cx="998545" cy="366529"/>
          </a:xfrm>
        </p:grpSpPr>
        <p:grpSp>
          <p:nvGrpSpPr>
            <p:cNvPr id="121" name="Group 120">
              <a:extLst>
                <a:ext uri="{FF2B5EF4-FFF2-40B4-BE49-F238E27FC236}">
                  <a16:creationId xmlns:a16="http://schemas.microsoft.com/office/drawing/2014/main" xmlns="" id="{16AA7191-D304-0942-B9F7-C2E580B54DE8}"/>
                </a:ext>
              </a:extLst>
            </p:cNvPr>
            <p:cNvGrpSpPr/>
            <p:nvPr/>
          </p:nvGrpSpPr>
          <p:grpSpPr>
            <a:xfrm>
              <a:off x="4607110" y="4505960"/>
              <a:ext cx="762982" cy="366529"/>
              <a:chOff x="4957329" y="4661837"/>
              <a:chExt cx="762982" cy="366529"/>
            </a:xfrm>
          </p:grpSpPr>
          <p:pic>
            <p:nvPicPr>
              <p:cNvPr id="123" name="Graphic 122" descr="User">
                <a:extLst>
                  <a:ext uri="{FF2B5EF4-FFF2-40B4-BE49-F238E27FC236}">
                    <a16:creationId xmlns:a16="http://schemas.microsoft.com/office/drawing/2014/main" xmlns="" id="{862E606A-CBBA-9141-95B4-6759EDFEACD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957329" y="4662336"/>
                <a:ext cx="294672" cy="366030"/>
              </a:xfrm>
              <a:prstGeom prst="rect">
                <a:avLst/>
              </a:prstGeom>
            </p:spPr>
          </p:pic>
          <p:pic>
            <p:nvPicPr>
              <p:cNvPr id="124" name="Graphic 123" descr="User">
                <a:extLst>
                  <a:ext uri="{FF2B5EF4-FFF2-40B4-BE49-F238E27FC236}">
                    <a16:creationId xmlns:a16="http://schemas.microsoft.com/office/drawing/2014/main" xmlns="" id="{987163AB-F354-8849-B913-3FF31E97A53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91873" y="4662133"/>
                <a:ext cx="294672" cy="366030"/>
              </a:xfrm>
              <a:prstGeom prst="rect">
                <a:avLst/>
              </a:prstGeom>
            </p:spPr>
          </p:pic>
          <p:pic>
            <p:nvPicPr>
              <p:cNvPr id="125" name="Graphic 124" descr="User">
                <a:extLst>
                  <a:ext uri="{FF2B5EF4-FFF2-40B4-BE49-F238E27FC236}">
                    <a16:creationId xmlns:a16="http://schemas.microsoft.com/office/drawing/2014/main" xmlns="" id="{246CF522-9A3D-D940-9ADB-37F29A1B87F6}"/>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425639" y="4661837"/>
                <a:ext cx="294672" cy="366030"/>
              </a:xfrm>
              <a:prstGeom prst="rect">
                <a:avLst/>
              </a:prstGeom>
            </p:spPr>
          </p:pic>
        </p:grpSp>
        <p:pic>
          <p:nvPicPr>
            <p:cNvPr id="122" name="Graphic 121" descr="User">
              <a:extLst>
                <a:ext uri="{FF2B5EF4-FFF2-40B4-BE49-F238E27FC236}">
                  <a16:creationId xmlns:a16="http://schemas.microsoft.com/office/drawing/2014/main" xmlns="" id="{92D9819E-8880-9A49-A4F7-0155B30147B6}"/>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10983" y="4506426"/>
              <a:ext cx="294672" cy="366030"/>
            </a:xfrm>
            <a:prstGeom prst="rect">
              <a:avLst/>
            </a:prstGeom>
          </p:spPr>
        </p:pic>
      </p:grpSp>
      <p:pic>
        <p:nvPicPr>
          <p:cNvPr id="126" name="Graphic 125" descr="User">
            <a:extLst>
              <a:ext uri="{FF2B5EF4-FFF2-40B4-BE49-F238E27FC236}">
                <a16:creationId xmlns:a16="http://schemas.microsoft.com/office/drawing/2014/main" xmlns="" id="{2A48892B-713F-F446-B4D5-3B4A1E423F57}"/>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382268" y="3209328"/>
            <a:ext cx="294672" cy="366030"/>
          </a:xfrm>
          <a:prstGeom prst="rect">
            <a:avLst/>
          </a:prstGeom>
        </p:spPr>
      </p:pic>
      <p:pic>
        <p:nvPicPr>
          <p:cNvPr id="127" name="Graphic 126" descr="User">
            <a:extLst>
              <a:ext uri="{FF2B5EF4-FFF2-40B4-BE49-F238E27FC236}">
                <a16:creationId xmlns:a16="http://schemas.microsoft.com/office/drawing/2014/main" xmlns="" id="{E84C5CED-671B-264C-A7A9-E1B0ED96A93B}"/>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617549" y="3213630"/>
            <a:ext cx="294672" cy="366030"/>
          </a:xfrm>
          <a:prstGeom prst="rect">
            <a:avLst/>
          </a:prstGeom>
        </p:spPr>
      </p:pic>
      <p:pic>
        <p:nvPicPr>
          <p:cNvPr id="128" name="Graphic 127" descr="User">
            <a:extLst>
              <a:ext uri="{FF2B5EF4-FFF2-40B4-BE49-F238E27FC236}">
                <a16:creationId xmlns:a16="http://schemas.microsoft.com/office/drawing/2014/main" xmlns="" id="{566DDDEE-4CFB-8740-B882-7BE5E1E3EE7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255306" y="3146548"/>
            <a:ext cx="294672" cy="366030"/>
          </a:xfrm>
          <a:prstGeom prst="rect">
            <a:avLst/>
          </a:prstGeom>
        </p:spPr>
      </p:pic>
      <p:grpSp>
        <p:nvGrpSpPr>
          <p:cNvPr id="129" name="Group 128">
            <a:extLst>
              <a:ext uri="{FF2B5EF4-FFF2-40B4-BE49-F238E27FC236}">
                <a16:creationId xmlns:a16="http://schemas.microsoft.com/office/drawing/2014/main" xmlns="" id="{B5BA07C0-37E9-A347-836B-56C89E74FA72}"/>
              </a:ext>
            </a:extLst>
          </p:cNvPr>
          <p:cNvGrpSpPr/>
          <p:nvPr/>
        </p:nvGrpSpPr>
        <p:grpSpPr>
          <a:xfrm>
            <a:off x="3152908" y="4137708"/>
            <a:ext cx="1494336" cy="362216"/>
            <a:chOff x="7893700" y="5319012"/>
            <a:chExt cx="1493592" cy="376549"/>
          </a:xfrm>
        </p:grpSpPr>
        <p:grpSp>
          <p:nvGrpSpPr>
            <p:cNvPr id="130" name="Group 129">
              <a:extLst>
                <a:ext uri="{FF2B5EF4-FFF2-40B4-BE49-F238E27FC236}">
                  <a16:creationId xmlns:a16="http://schemas.microsoft.com/office/drawing/2014/main" xmlns="" id="{EB729AC7-3E2D-4B4A-AC86-A798B2F7CB91}"/>
                </a:ext>
              </a:extLst>
            </p:cNvPr>
            <p:cNvGrpSpPr/>
            <p:nvPr/>
          </p:nvGrpSpPr>
          <p:grpSpPr>
            <a:xfrm>
              <a:off x="7893700" y="5328811"/>
              <a:ext cx="781553" cy="366750"/>
              <a:chOff x="5361988" y="1691588"/>
              <a:chExt cx="2654380" cy="1052312"/>
            </a:xfrm>
            <a:solidFill>
              <a:srgbClr val="FF0000"/>
            </a:solidFill>
          </p:grpSpPr>
          <p:pic>
            <p:nvPicPr>
              <p:cNvPr id="135" name="Graphic 134" descr="User">
                <a:extLst>
                  <a:ext uri="{FF2B5EF4-FFF2-40B4-BE49-F238E27FC236}">
                    <a16:creationId xmlns:a16="http://schemas.microsoft.com/office/drawing/2014/main" xmlns="" id="{67BC1E6B-BEB3-4646-99CA-E15951BAFA1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61988" y="1693655"/>
                <a:ext cx="1000792" cy="1050245"/>
              </a:xfrm>
              <a:prstGeom prst="rect">
                <a:avLst/>
              </a:prstGeom>
            </p:spPr>
          </p:pic>
          <p:pic>
            <p:nvPicPr>
              <p:cNvPr id="136" name="Graphic 135" descr="User">
                <a:extLst>
                  <a:ext uri="{FF2B5EF4-FFF2-40B4-BE49-F238E27FC236}">
                    <a16:creationId xmlns:a16="http://schemas.microsoft.com/office/drawing/2014/main" xmlns="" id="{DBAD20F7-1F84-A048-9C75-C2B62C75918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75039" y="1691588"/>
                <a:ext cx="1000791" cy="1050246"/>
              </a:xfrm>
              <a:prstGeom prst="rect">
                <a:avLst/>
              </a:prstGeom>
            </p:spPr>
          </p:pic>
          <p:pic>
            <p:nvPicPr>
              <p:cNvPr id="137" name="Graphic 136" descr="User">
                <a:extLst>
                  <a:ext uri="{FF2B5EF4-FFF2-40B4-BE49-F238E27FC236}">
                    <a16:creationId xmlns:a16="http://schemas.microsoft.com/office/drawing/2014/main" xmlns="" id="{DDCD63E6-A8D2-7D43-8AC7-5D95406A239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015576" y="1693655"/>
                <a:ext cx="1000792" cy="1050245"/>
              </a:xfrm>
              <a:prstGeom prst="rect">
                <a:avLst/>
              </a:prstGeom>
            </p:spPr>
          </p:pic>
        </p:grpSp>
        <p:grpSp>
          <p:nvGrpSpPr>
            <p:cNvPr id="131" name="Group 130">
              <a:extLst>
                <a:ext uri="{FF2B5EF4-FFF2-40B4-BE49-F238E27FC236}">
                  <a16:creationId xmlns:a16="http://schemas.microsoft.com/office/drawing/2014/main" xmlns="" id="{B63704D6-DE5B-0A43-AC72-177AFBEDFDD1}"/>
                </a:ext>
              </a:extLst>
            </p:cNvPr>
            <p:cNvGrpSpPr/>
            <p:nvPr/>
          </p:nvGrpSpPr>
          <p:grpSpPr>
            <a:xfrm>
              <a:off x="8623839" y="5319012"/>
              <a:ext cx="763453" cy="376478"/>
              <a:chOff x="5361988" y="1663675"/>
              <a:chExt cx="2592906" cy="1080225"/>
            </a:xfrm>
            <a:solidFill>
              <a:srgbClr val="FF0000"/>
            </a:solidFill>
          </p:grpSpPr>
          <p:pic>
            <p:nvPicPr>
              <p:cNvPr id="132" name="Graphic 131" descr="User">
                <a:extLst>
                  <a:ext uri="{FF2B5EF4-FFF2-40B4-BE49-F238E27FC236}">
                    <a16:creationId xmlns:a16="http://schemas.microsoft.com/office/drawing/2014/main" xmlns="" id="{E3F11956-7FE0-0F40-8BB9-535F81AE1FBD}"/>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5361988" y="1693655"/>
                <a:ext cx="1000792" cy="1050245"/>
              </a:xfrm>
              <a:prstGeom prst="rect">
                <a:avLst/>
              </a:prstGeom>
            </p:spPr>
          </p:pic>
          <p:pic>
            <p:nvPicPr>
              <p:cNvPr id="133" name="Graphic 132" descr="User">
                <a:extLst>
                  <a:ext uri="{FF2B5EF4-FFF2-40B4-BE49-F238E27FC236}">
                    <a16:creationId xmlns:a16="http://schemas.microsoft.com/office/drawing/2014/main" xmlns="" id="{D80E4540-7F23-5942-BDA6-B3B7BBD2785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168928" y="1663675"/>
                <a:ext cx="1000789" cy="1050245"/>
              </a:xfrm>
              <a:prstGeom prst="rect">
                <a:avLst/>
              </a:prstGeom>
            </p:spPr>
          </p:pic>
          <p:pic>
            <p:nvPicPr>
              <p:cNvPr id="134" name="Graphic 133" descr="User">
                <a:extLst>
                  <a:ext uri="{FF2B5EF4-FFF2-40B4-BE49-F238E27FC236}">
                    <a16:creationId xmlns:a16="http://schemas.microsoft.com/office/drawing/2014/main" xmlns="" id="{80146DE1-6466-404E-AE03-88A8E409E48C}"/>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954102" y="1693655"/>
                <a:ext cx="1000792" cy="1050245"/>
              </a:xfrm>
              <a:prstGeom prst="rect">
                <a:avLst/>
              </a:prstGeom>
            </p:spPr>
          </p:pic>
        </p:grpSp>
      </p:grpSp>
      <p:grpSp>
        <p:nvGrpSpPr>
          <p:cNvPr id="138" name="Group 137">
            <a:extLst>
              <a:ext uri="{FF2B5EF4-FFF2-40B4-BE49-F238E27FC236}">
                <a16:creationId xmlns:a16="http://schemas.microsoft.com/office/drawing/2014/main" xmlns="" id="{23BC43F3-6FB5-4F4A-AA10-38935E6B8AB5}"/>
              </a:ext>
            </a:extLst>
          </p:cNvPr>
          <p:cNvGrpSpPr/>
          <p:nvPr/>
        </p:nvGrpSpPr>
        <p:grpSpPr>
          <a:xfrm>
            <a:off x="3154645" y="4505560"/>
            <a:ext cx="998545" cy="366529"/>
            <a:chOff x="4607110" y="4505960"/>
            <a:chExt cx="998545" cy="366529"/>
          </a:xfrm>
        </p:grpSpPr>
        <p:grpSp>
          <p:nvGrpSpPr>
            <p:cNvPr id="139" name="Group 138">
              <a:extLst>
                <a:ext uri="{FF2B5EF4-FFF2-40B4-BE49-F238E27FC236}">
                  <a16:creationId xmlns:a16="http://schemas.microsoft.com/office/drawing/2014/main" xmlns="" id="{4CD953DF-C2C1-F041-A226-BACEF695C1B2}"/>
                </a:ext>
              </a:extLst>
            </p:cNvPr>
            <p:cNvGrpSpPr/>
            <p:nvPr/>
          </p:nvGrpSpPr>
          <p:grpSpPr>
            <a:xfrm>
              <a:off x="4607110" y="4505960"/>
              <a:ext cx="762982" cy="366529"/>
              <a:chOff x="4957329" y="4661837"/>
              <a:chExt cx="762982" cy="366529"/>
            </a:xfrm>
          </p:grpSpPr>
          <p:pic>
            <p:nvPicPr>
              <p:cNvPr id="141" name="Graphic 140" descr="User">
                <a:extLst>
                  <a:ext uri="{FF2B5EF4-FFF2-40B4-BE49-F238E27FC236}">
                    <a16:creationId xmlns:a16="http://schemas.microsoft.com/office/drawing/2014/main" xmlns="" id="{FA143857-A8BC-DE40-A1DE-87EAC4BED64A}"/>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4957329" y="4662336"/>
                <a:ext cx="294672" cy="366030"/>
              </a:xfrm>
              <a:prstGeom prst="rect">
                <a:avLst/>
              </a:prstGeom>
            </p:spPr>
          </p:pic>
          <p:pic>
            <p:nvPicPr>
              <p:cNvPr id="142" name="Graphic 141" descr="User">
                <a:extLst>
                  <a:ext uri="{FF2B5EF4-FFF2-40B4-BE49-F238E27FC236}">
                    <a16:creationId xmlns:a16="http://schemas.microsoft.com/office/drawing/2014/main" xmlns="" id="{CB892D3C-6198-3E4F-B669-81308326E64F}"/>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191873" y="4662133"/>
                <a:ext cx="294672" cy="366030"/>
              </a:xfrm>
              <a:prstGeom prst="rect">
                <a:avLst/>
              </a:prstGeom>
            </p:spPr>
          </p:pic>
          <p:pic>
            <p:nvPicPr>
              <p:cNvPr id="143" name="Graphic 142" descr="User">
                <a:extLst>
                  <a:ext uri="{FF2B5EF4-FFF2-40B4-BE49-F238E27FC236}">
                    <a16:creationId xmlns:a16="http://schemas.microsoft.com/office/drawing/2014/main" xmlns="" id="{DEED65A1-6561-4740-9BF7-0A0746242D4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425639" y="4661837"/>
                <a:ext cx="294672" cy="366030"/>
              </a:xfrm>
              <a:prstGeom prst="rect">
                <a:avLst/>
              </a:prstGeom>
            </p:spPr>
          </p:pic>
        </p:grpSp>
        <p:pic>
          <p:nvPicPr>
            <p:cNvPr id="140" name="Graphic 139" descr="User">
              <a:extLst>
                <a:ext uri="{FF2B5EF4-FFF2-40B4-BE49-F238E27FC236}">
                  <a16:creationId xmlns:a16="http://schemas.microsoft.com/office/drawing/2014/main" xmlns="" id="{9DDD691E-B341-9643-83F8-F72CBED278F7}"/>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310983" y="4506426"/>
              <a:ext cx="294672" cy="366030"/>
            </a:xfrm>
            <a:prstGeom prst="rect">
              <a:avLst/>
            </a:prstGeom>
          </p:spPr>
        </p:pic>
      </p:grpSp>
      <p:pic>
        <p:nvPicPr>
          <p:cNvPr id="144" name="Graphic 143" descr="User">
            <a:extLst>
              <a:ext uri="{FF2B5EF4-FFF2-40B4-BE49-F238E27FC236}">
                <a16:creationId xmlns:a16="http://schemas.microsoft.com/office/drawing/2014/main" xmlns="" id="{E2CC0247-196D-E84F-843A-54DDE8BA755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851592" y="3215728"/>
            <a:ext cx="294672" cy="366030"/>
          </a:xfrm>
          <a:prstGeom prst="rect">
            <a:avLst/>
          </a:prstGeom>
        </p:spPr>
      </p:pic>
      <p:pic>
        <p:nvPicPr>
          <p:cNvPr id="145" name="Graphic 144" descr="User">
            <a:extLst>
              <a:ext uri="{FF2B5EF4-FFF2-40B4-BE49-F238E27FC236}">
                <a16:creationId xmlns:a16="http://schemas.microsoft.com/office/drawing/2014/main" xmlns="" id="{B139F7CE-63D5-3245-83ED-4CD50226BBFD}"/>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072331" y="3216660"/>
            <a:ext cx="294672" cy="366030"/>
          </a:xfrm>
          <a:prstGeom prst="rect">
            <a:avLst/>
          </a:prstGeom>
        </p:spPr>
      </p:pic>
      <p:grpSp>
        <p:nvGrpSpPr>
          <p:cNvPr id="146" name="Group 145">
            <a:extLst>
              <a:ext uri="{FF2B5EF4-FFF2-40B4-BE49-F238E27FC236}">
                <a16:creationId xmlns:a16="http://schemas.microsoft.com/office/drawing/2014/main" xmlns="" id="{7D80321F-5263-6047-963B-07E4109AD470}"/>
              </a:ext>
            </a:extLst>
          </p:cNvPr>
          <p:cNvGrpSpPr/>
          <p:nvPr/>
        </p:nvGrpSpPr>
        <p:grpSpPr>
          <a:xfrm>
            <a:off x="6484521" y="5963945"/>
            <a:ext cx="5519422" cy="370028"/>
            <a:chOff x="1419337" y="6302555"/>
            <a:chExt cx="5519422" cy="370028"/>
          </a:xfrm>
        </p:grpSpPr>
        <p:pic>
          <p:nvPicPr>
            <p:cNvPr id="147" name="Graphic 146" descr="User">
              <a:extLst>
                <a:ext uri="{FF2B5EF4-FFF2-40B4-BE49-F238E27FC236}">
                  <a16:creationId xmlns:a16="http://schemas.microsoft.com/office/drawing/2014/main" xmlns="" id="{4CDFB958-CBAF-0A4C-85E2-765A91B7B97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987775" y="6305857"/>
              <a:ext cx="294672" cy="366030"/>
            </a:xfrm>
            <a:prstGeom prst="rect">
              <a:avLst/>
            </a:prstGeom>
          </p:spPr>
        </p:pic>
        <p:pic>
          <p:nvPicPr>
            <p:cNvPr id="148" name="Graphic 147" descr="User">
              <a:extLst>
                <a:ext uri="{FF2B5EF4-FFF2-40B4-BE49-F238E27FC236}">
                  <a16:creationId xmlns:a16="http://schemas.microsoft.com/office/drawing/2014/main" xmlns="" id="{FA60914D-9F66-1148-95B1-0527675C822D}"/>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1419337" y="6305857"/>
              <a:ext cx="294672" cy="366030"/>
            </a:xfrm>
            <a:prstGeom prst="rect">
              <a:avLst/>
            </a:prstGeom>
          </p:spPr>
        </p:pic>
        <p:sp>
          <p:nvSpPr>
            <p:cNvPr id="149" name="TextBox 148">
              <a:extLst>
                <a:ext uri="{FF2B5EF4-FFF2-40B4-BE49-F238E27FC236}">
                  <a16:creationId xmlns:a16="http://schemas.microsoft.com/office/drawing/2014/main" xmlns="" id="{ACC630EC-1D03-5A4A-8367-67A711F4A0B2}"/>
                </a:ext>
              </a:extLst>
            </p:cNvPr>
            <p:cNvSpPr txBox="1"/>
            <p:nvPr/>
          </p:nvSpPr>
          <p:spPr>
            <a:xfrm>
              <a:off x="1714009" y="6302555"/>
              <a:ext cx="1463228"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Psychology</a:t>
              </a:r>
            </a:p>
          </p:txBody>
        </p:sp>
        <p:pic>
          <p:nvPicPr>
            <p:cNvPr id="150" name="Graphic 149" descr="User">
              <a:extLst>
                <a:ext uri="{FF2B5EF4-FFF2-40B4-BE49-F238E27FC236}">
                  <a16:creationId xmlns:a16="http://schemas.microsoft.com/office/drawing/2014/main" xmlns="" id="{4A4A48EF-FED3-6742-A0D6-842B9E2425A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3057450" y="6306553"/>
              <a:ext cx="294672" cy="366030"/>
            </a:xfrm>
            <a:prstGeom prst="rect">
              <a:avLst/>
            </a:prstGeom>
          </p:spPr>
        </p:pic>
        <p:sp>
          <p:nvSpPr>
            <p:cNvPr id="151" name="TextBox 150">
              <a:extLst>
                <a:ext uri="{FF2B5EF4-FFF2-40B4-BE49-F238E27FC236}">
                  <a16:creationId xmlns:a16="http://schemas.microsoft.com/office/drawing/2014/main" xmlns="" id="{661049F3-9D60-944A-98B2-5C4F084880B1}"/>
                </a:ext>
              </a:extLst>
            </p:cNvPr>
            <p:cNvSpPr txBox="1"/>
            <p:nvPr/>
          </p:nvSpPr>
          <p:spPr>
            <a:xfrm>
              <a:off x="3299030" y="6302555"/>
              <a:ext cx="1726583"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Social Science</a:t>
              </a:r>
            </a:p>
          </p:txBody>
        </p:sp>
        <p:sp>
          <p:nvSpPr>
            <p:cNvPr id="152" name="TextBox 151">
              <a:extLst>
                <a:ext uri="{FF2B5EF4-FFF2-40B4-BE49-F238E27FC236}">
                  <a16:creationId xmlns:a16="http://schemas.microsoft.com/office/drawing/2014/main" xmlns="" id="{EB7D3BF6-1E3B-5B40-B615-F94E93ECE9C2}"/>
                </a:ext>
              </a:extLst>
            </p:cNvPr>
            <p:cNvSpPr txBox="1"/>
            <p:nvPr/>
          </p:nvSpPr>
          <p:spPr>
            <a:xfrm>
              <a:off x="5212176" y="6302555"/>
              <a:ext cx="1726583" cy="369332"/>
            </a:xfrm>
            <a:prstGeom prst="rect">
              <a:avLst/>
            </a:prstGeom>
            <a:noFill/>
          </p:spPr>
          <p:txBody>
            <a:bodyPr wrap="square" rtlCol="0">
              <a:spAutoFit/>
            </a:bodyPr>
            <a:lstStyle/>
            <a:p>
              <a:r>
                <a:rPr lang="en-CA" dirty="0">
                  <a:latin typeface="Arial" panose="020B0604020202020204" pitchFamily="34" charset="0"/>
                  <a:cs typeface="Arial" panose="020B0604020202020204" pitchFamily="34" charset="0"/>
                </a:rPr>
                <a:t>Technical</a:t>
              </a:r>
            </a:p>
          </p:txBody>
        </p:sp>
      </p:grpSp>
    </p:spTree>
    <p:extLst>
      <p:ext uri="{BB962C8B-B14F-4D97-AF65-F5344CB8AC3E}">
        <p14:creationId xmlns:p14="http://schemas.microsoft.com/office/powerpoint/2010/main" val="100018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17653"/>
            <a:ext cx="10515600" cy="1325563"/>
          </a:xfrm>
        </p:spPr>
        <p:txBody>
          <a:bodyPr/>
          <a:lstStyle/>
          <a:p>
            <a:r>
              <a:rPr lang="en-US" dirty="0"/>
              <a:t>Findings &amp; Forthcoming Issues</a:t>
            </a:r>
          </a:p>
        </p:txBody>
      </p:sp>
      <p:sp>
        <p:nvSpPr>
          <p:cNvPr id="3" name="Content Placeholder 2"/>
          <p:cNvSpPr>
            <a:spLocks noGrp="1"/>
          </p:cNvSpPr>
          <p:nvPr>
            <p:ph idx="1"/>
          </p:nvPr>
        </p:nvSpPr>
        <p:spPr>
          <a:xfrm>
            <a:off x="398325" y="1343216"/>
            <a:ext cx="11354403" cy="5202517"/>
          </a:xfrm>
        </p:spPr>
        <p:txBody>
          <a:bodyPr>
            <a:normAutofit fontScale="77500" lnSpcReduction="20000"/>
          </a:bodyPr>
          <a:lstStyle/>
          <a:p>
            <a:pPr marL="0" indent="0">
              <a:buNone/>
            </a:pPr>
            <a:r>
              <a:rPr lang="en-US" b="1" dirty="0"/>
              <a:t>Findings:</a:t>
            </a:r>
          </a:p>
          <a:p>
            <a:pPr marL="0" indent="0">
              <a:buNone/>
            </a:pPr>
            <a:endParaRPr lang="en-US" b="1" dirty="0"/>
          </a:p>
          <a:p>
            <a:r>
              <a:rPr lang="en-US" dirty="0"/>
              <a:t>More Crown experts pre-verdict; lots of </a:t>
            </a:r>
            <a:r>
              <a:rPr lang="en-US" dirty="0" err="1"/>
              <a:t>defence</a:t>
            </a:r>
            <a:r>
              <a:rPr lang="en-US" dirty="0"/>
              <a:t> psychiatric experts.</a:t>
            </a:r>
          </a:p>
          <a:p>
            <a:r>
              <a:rPr lang="en-US" dirty="0"/>
              <a:t>Use of experts in </a:t>
            </a:r>
            <a:r>
              <a:rPr lang="en-US" i="1" dirty="0"/>
              <a:t>approximately half (50%) of all trials.</a:t>
            </a:r>
          </a:p>
          <a:p>
            <a:r>
              <a:rPr lang="en-US" dirty="0"/>
              <a:t>Debates about social science expertise (though courts tend to accept) and experts at sentencing phase (complete split in treatment).</a:t>
            </a:r>
          </a:p>
          <a:p>
            <a:endParaRPr lang="en-US" dirty="0"/>
          </a:p>
          <a:p>
            <a:pPr marL="0" indent="0">
              <a:buNone/>
            </a:pPr>
            <a:r>
              <a:rPr lang="en-US" b="1" dirty="0"/>
              <a:t>Forthcoming issues:</a:t>
            </a:r>
          </a:p>
          <a:p>
            <a:pPr marL="0" indent="0">
              <a:buNone/>
            </a:pPr>
            <a:endParaRPr lang="en-US" b="1" dirty="0"/>
          </a:p>
          <a:p>
            <a:r>
              <a:rPr lang="en-US" dirty="0"/>
              <a:t>Equality of arms?</a:t>
            </a:r>
          </a:p>
          <a:p>
            <a:r>
              <a:rPr lang="en-US" dirty="0"/>
              <a:t>Costs of experts, access, &amp; knowledge of who to contact?</a:t>
            </a:r>
          </a:p>
          <a:p>
            <a:r>
              <a:rPr lang="en-US" dirty="0"/>
              <a:t>Intervenors / amici (or lack thereof)?</a:t>
            </a:r>
          </a:p>
          <a:p>
            <a:r>
              <a:rPr lang="en-US" dirty="0"/>
              <a:t>Appellate review of expert testimony?</a:t>
            </a:r>
          </a:p>
          <a:p>
            <a:r>
              <a:rPr lang="en-US" dirty="0"/>
              <a:t>Psychiatric review?</a:t>
            </a:r>
          </a:p>
        </p:txBody>
      </p:sp>
    </p:spTree>
    <p:extLst>
      <p:ext uri="{BB962C8B-B14F-4D97-AF65-F5344CB8AC3E}">
        <p14:creationId xmlns:p14="http://schemas.microsoft.com/office/powerpoint/2010/main" val="1941100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8229</TotalTime>
  <Words>3943</Words>
  <Application>Microsoft Office PowerPoint</Application>
  <PresentationFormat>Widescreen</PresentationFormat>
  <Paragraphs>651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Expert Evidence in Terrorism Prosecutions</vt:lpstr>
      <vt:lpstr>PowerPoint Presentation</vt:lpstr>
      <vt:lpstr>PowerPoint Presentation</vt:lpstr>
      <vt:lpstr>48% of terrorism prosecutions involved experts:</vt:lpstr>
      <vt:lpstr>PowerPoint Presentation</vt:lpstr>
      <vt:lpstr>PowerPoint Presentation</vt:lpstr>
      <vt:lpstr>When are experts appearing in prosecutions?</vt:lpstr>
      <vt:lpstr>How are judges treating experts?</vt:lpstr>
      <vt:lpstr>Findings &amp; Forthcoming Issues</vt:lpstr>
      <vt:lpstr>Table of experts in terrorism trials: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Wylie</dc:creator>
  <cp:lastModifiedBy>Michael Nesbitt</cp:lastModifiedBy>
  <cp:revision>148</cp:revision>
  <dcterms:created xsi:type="dcterms:W3CDTF">2018-05-31T20:45:43Z</dcterms:created>
  <dcterms:modified xsi:type="dcterms:W3CDTF">2019-03-05T16:45:22Z</dcterms:modified>
</cp:coreProperties>
</file>