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60" r:id="rId3"/>
    <p:sldId id="262" r:id="rId4"/>
    <p:sldId id="266" r:id="rId5"/>
    <p:sldId id="264" r:id="rId6"/>
    <p:sldId id="265" r:id="rId7"/>
    <p:sldId id="268" r:id="rId8"/>
    <p:sldId id="269" r:id="rId9"/>
    <p:sldId id="270" r:id="rId10"/>
    <p:sldId id="272" r:id="rId11"/>
    <p:sldId id="273" r:id="rId12"/>
    <p:sldId id="258" r:id="rId13"/>
    <p:sldId id="274" r:id="rId14"/>
    <p:sldId id="271"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5B6854A-52CC-4D04-85AE-E57FAFC6B228}">
          <p14:sldIdLst>
            <p14:sldId id="256"/>
            <p14:sldId id="260"/>
            <p14:sldId id="262"/>
            <p14:sldId id="266"/>
            <p14:sldId id="264"/>
            <p14:sldId id="265"/>
            <p14:sldId id="268"/>
            <p14:sldId id="269"/>
            <p14:sldId id="270"/>
            <p14:sldId id="272"/>
          </p14:sldIdLst>
        </p14:section>
        <p14:section name="Untitled Section" id="{D57E66A9-CD43-4434-805A-2E377F948EE8}">
          <p14:sldIdLst>
            <p14:sldId id="273"/>
          </p14:sldIdLst>
        </p14:section>
        <p14:section name="Untitled Section" id="{DEC79332-DEE8-4510-B0D9-F99D4EBBD490}">
          <p14:sldIdLst>
            <p14:sldId id="258"/>
            <p14:sldId id="274"/>
            <p14:sldId id="271"/>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902" autoAdjust="0"/>
  </p:normalViewPr>
  <p:slideViewPr>
    <p:cSldViewPr>
      <p:cViewPr varScale="1">
        <p:scale>
          <a:sx n="54" d="100"/>
          <a:sy n="54" d="100"/>
        </p:scale>
        <p:origin x="-151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B0DD96-67F0-41D5-92F1-E30F9C7C382B}" type="datetimeFigureOut">
              <a:rPr lang="en-CA" smtClean="0"/>
              <a:t>30/05/2014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4315DE-FBB0-4C71-80F9-0F691689B1BE}" type="slidenum">
              <a:rPr lang="en-CA" smtClean="0"/>
              <a:t>‹#›</a:t>
            </a:fld>
            <a:endParaRPr lang="en-CA"/>
          </a:p>
        </p:txBody>
      </p:sp>
    </p:spTree>
    <p:extLst>
      <p:ext uri="{BB962C8B-B14F-4D97-AF65-F5344CB8AC3E}">
        <p14:creationId xmlns:p14="http://schemas.microsoft.com/office/powerpoint/2010/main" val="2960228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1</a:t>
            </a:fld>
            <a:endParaRPr lang="en-CA"/>
          </a:p>
        </p:txBody>
      </p:sp>
    </p:spTree>
    <p:extLst>
      <p:ext uri="{BB962C8B-B14F-4D97-AF65-F5344CB8AC3E}">
        <p14:creationId xmlns:p14="http://schemas.microsoft.com/office/powerpoint/2010/main" val="3579799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10</a:t>
            </a:fld>
            <a:endParaRPr lang="en-CA"/>
          </a:p>
        </p:txBody>
      </p:sp>
    </p:spTree>
    <p:extLst>
      <p:ext uri="{BB962C8B-B14F-4D97-AF65-F5344CB8AC3E}">
        <p14:creationId xmlns:p14="http://schemas.microsoft.com/office/powerpoint/2010/main" val="445687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11</a:t>
            </a:fld>
            <a:endParaRPr lang="en-CA"/>
          </a:p>
        </p:txBody>
      </p:sp>
    </p:spTree>
    <p:extLst>
      <p:ext uri="{BB962C8B-B14F-4D97-AF65-F5344CB8AC3E}">
        <p14:creationId xmlns:p14="http://schemas.microsoft.com/office/powerpoint/2010/main" val="3522996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12</a:t>
            </a:fld>
            <a:endParaRPr lang="en-CA"/>
          </a:p>
        </p:txBody>
      </p:sp>
    </p:spTree>
    <p:extLst>
      <p:ext uri="{BB962C8B-B14F-4D97-AF65-F5344CB8AC3E}">
        <p14:creationId xmlns:p14="http://schemas.microsoft.com/office/powerpoint/2010/main" val="1224996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13</a:t>
            </a:fld>
            <a:endParaRPr lang="en-CA"/>
          </a:p>
        </p:txBody>
      </p:sp>
    </p:spTree>
    <p:extLst>
      <p:ext uri="{BB962C8B-B14F-4D97-AF65-F5344CB8AC3E}">
        <p14:creationId xmlns:p14="http://schemas.microsoft.com/office/powerpoint/2010/main" val="2244225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14</a:t>
            </a:fld>
            <a:endParaRPr lang="en-CA"/>
          </a:p>
        </p:txBody>
      </p:sp>
    </p:spTree>
    <p:extLst>
      <p:ext uri="{BB962C8B-B14F-4D97-AF65-F5344CB8AC3E}">
        <p14:creationId xmlns:p14="http://schemas.microsoft.com/office/powerpoint/2010/main" val="1944613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15</a:t>
            </a:fld>
            <a:endParaRPr lang="en-CA"/>
          </a:p>
        </p:txBody>
      </p:sp>
    </p:spTree>
    <p:extLst>
      <p:ext uri="{BB962C8B-B14F-4D97-AF65-F5344CB8AC3E}">
        <p14:creationId xmlns:p14="http://schemas.microsoft.com/office/powerpoint/2010/main" val="348325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 rationale behind the project. </a:t>
            </a:r>
          </a:p>
          <a:p>
            <a:r>
              <a:rPr lang="en-CA" sz="1200" kern="1200" dirty="0" smtClean="0">
                <a:solidFill>
                  <a:schemeClr val="tx1"/>
                </a:solidFill>
                <a:effectLst/>
                <a:latin typeface="+mn-lt"/>
                <a:ea typeface="+mn-ea"/>
                <a:cs typeface="+mn-cs"/>
              </a:rPr>
              <a:t>First, because Canada is a multicultural state and is likely to become more diverse in the future given the envisaged continuation of approximately 250,000 immigrants arriving annually over the next decade; why does this matter? Principally because it is assumed that super-diversity can, </a:t>
            </a:r>
            <a:r>
              <a:rPr lang="en-CA" sz="1200" i="1" kern="1200" dirty="0" smtClean="0">
                <a:solidFill>
                  <a:schemeClr val="tx1"/>
                </a:solidFill>
                <a:effectLst/>
                <a:latin typeface="+mn-lt"/>
                <a:ea typeface="+mn-ea"/>
                <a:cs typeface="+mn-cs"/>
              </a:rPr>
              <a:t>inter alia</a:t>
            </a:r>
            <a:r>
              <a:rPr lang="en-CA" sz="1200" kern="1200" dirty="0" smtClean="0">
                <a:solidFill>
                  <a:schemeClr val="tx1"/>
                </a:solidFill>
                <a:effectLst/>
                <a:latin typeface="+mn-lt"/>
                <a:ea typeface="+mn-ea"/>
                <a:cs typeface="+mn-cs"/>
              </a:rPr>
              <a:t>, potentially increase the risk of violence as social cohesion and identity may become more acute at individual, community, and other levels. This is not to say that terrorism is inevitable or causally linked to immigration, however there is an assumption that Canada imports ‘other people’s wars’ and that the changing nature of Canada’s </a:t>
            </a:r>
            <a:r>
              <a:rPr lang="en-CA" sz="1200" kern="1200" dirty="0" err="1" smtClean="0">
                <a:solidFill>
                  <a:schemeClr val="tx1"/>
                </a:solidFill>
                <a:effectLst/>
                <a:latin typeface="+mn-lt"/>
                <a:ea typeface="+mn-ea"/>
                <a:cs typeface="+mn-cs"/>
              </a:rPr>
              <a:t>ethnocultural</a:t>
            </a:r>
            <a:r>
              <a:rPr lang="en-CA" sz="1200" kern="1200" dirty="0" smtClean="0">
                <a:solidFill>
                  <a:schemeClr val="tx1"/>
                </a:solidFill>
                <a:effectLst/>
                <a:latin typeface="+mn-lt"/>
                <a:ea typeface="+mn-ea"/>
                <a:cs typeface="+mn-cs"/>
              </a:rPr>
              <a:t> mosaic may give rise to right wing extremism.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Two developments resulted in an altered focus. The first was the scale and scope of the foreign fighter phenomenon connected to Syria and other conflict areas which appeared to be a more immediate and medium term development vis-à-vis terrorism in Canada that warranted further investigation. The second was the high likelihood of continuation of funding for a future of terrorism project through to March 2016 for which some of the original plans for this research could be more appropriately pursued in greater detail, in particular that related to ideologies motivating terrorism and that related to targets and weapons-selection issues. Postponed foresight methods and interviews to later project.</a:t>
            </a:r>
          </a:p>
          <a:p>
            <a:endParaRPr lang="en-CA" dirty="0"/>
          </a:p>
        </p:txBody>
      </p:sp>
      <p:sp>
        <p:nvSpPr>
          <p:cNvPr id="4" name="Slide Number Placeholder 3"/>
          <p:cNvSpPr>
            <a:spLocks noGrp="1"/>
          </p:cNvSpPr>
          <p:nvPr>
            <p:ph type="sldNum" sz="quarter" idx="10"/>
          </p:nvPr>
        </p:nvSpPr>
        <p:spPr/>
        <p:txBody>
          <a:bodyPr/>
          <a:lstStyle/>
          <a:p>
            <a:fld id="{004315DE-FBB0-4C71-80F9-0F691689B1BE}" type="slidenum">
              <a:rPr lang="en-CA" smtClean="0"/>
              <a:t>2</a:t>
            </a:fld>
            <a:endParaRPr lang="en-CA"/>
          </a:p>
        </p:txBody>
      </p:sp>
    </p:spTree>
    <p:extLst>
      <p:ext uri="{BB962C8B-B14F-4D97-AF65-F5344CB8AC3E}">
        <p14:creationId xmlns:p14="http://schemas.microsoft.com/office/powerpoint/2010/main" val="900958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3</a:t>
            </a:fld>
            <a:endParaRPr lang="en-CA"/>
          </a:p>
        </p:txBody>
      </p:sp>
    </p:spTree>
    <p:extLst>
      <p:ext uri="{BB962C8B-B14F-4D97-AF65-F5344CB8AC3E}">
        <p14:creationId xmlns:p14="http://schemas.microsoft.com/office/powerpoint/2010/main" val="711353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4</a:t>
            </a:fld>
            <a:endParaRPr lang="en-CA"/>
          </a:p>
        </p:txBody>
      </p:sp>
    </p:spTree>
    <p:extLst>
      <p:ext uri="{BB962C8B-B14F-4D97-AF65-F5344CB8AC3E}">
        <p14:creationId xmlns:p14="http://schemas.microsoft.com/office/powerpoint/2010/main" val="1285547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5</a:t>
            </a:fld>
            <a:endParaRPr lang="en-CA"/>
          </a:p>
        </p:txBody>
      </p:sp>
    </p:spTree>
    <p:extLst>
      <p:ext uri="{BB962C8B-B14F-4D97-AF65-F5344CB8AC3E}">
        <p14:creationId xmlns:p14="http://schemas.microsoft.com/office/powerpoint/2010/main" val="3745156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6</a:t>
            </a:fld>
            <a:endParaRPr lang="en-CA"/>
          </a:p>
        </p:txBody>
      </p:sp>
    </p:spTree>
    <p:extLst>
      <p:ext uri="{BB962C8B-B14F-4D97-AF65-F5344CB8AC3E}">
        <p14:creationId xmlns:p14="http://schemas.microsoft.com/office/powerpoint/2010/main" val="424533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7</a:t>
            </a:fld>
            <a:endParaRPr lang="en-CA"/>
          </a:p>
        </p:txBody>
      </p:sp>
    </p:spTree>
    <p:extLst>
      <p:ext uri="{BB962C8B-B14F-4D97-AF65-F5344CB8AC3E}">
        <p14:creationId xmlns:p14="http://schemas.microsoft.com/office/powerpoint/2010/main" val="3567935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8</a:t>
            </a:fld>
            <a:endParaRPr lang="en-CA"/>
          </a:p>
        </p:txBody>
      </p:sp>
    </p:spTree>
    <p:extLst>
      <p:ext uri="{BB962C8B-B14F-4D97-AF65-F5344CB8AC3E}">
        <p14:creationId xmlns:p14="http://schemas.microsoft.com/office/powerpoint/2010/main" val="3087422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04315DE-FBB0-4C71-80F9-0F691689B1BE}" type="slidenum">
              <a:rPr lang="en-CA" smtClean="0"/>
              <a:t>9</a:t>
            </a:fld>
            <a:endParaRPr lang="en-CA"/>
          </a:p>
        </p:txBody>
      </p:sp>
    </p:spTree>
    <p:extLst>
      <p:ext uri="{BB962C8B-B14F-4D97-AF65-F5344CB8AC3E}">
        <p14:creationId xmlns:p14="http://schemas.microsoft.com/office/powerpoint/2010/main" val="40033163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4F71E58-74FF-4A24-868A-923C2E330A50}" type="datetimeFigureOut">
              <a:rPr lang="en-CA" smtClean="0"/>
              <a:t>30/05/2014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CC28EE-6492-46EE-82AE-44E6DCD56814}" type="slidenum">
              <a:rPr lang="en-CA" smtClean="0"/>
              <a:t>‹#›</a:t>
            </a:fld>
            <a:endParaRPr lang="en-C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71E58-74FF-4A24-868A-923C2E330A50}" type="datetimeFigureOut">
              <a:rPr lang="en-CA" smtClean="0"/>
              <a:t>30/05/2014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CC28EE-6492-46EE-82AE-44E6DCD56814}"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71E58-74FF-4A24-868A-923C2E330A50}" type="datetimeFigureOut">
              <a:rPr lang="en-CA" smtClean="0"/>
              <a:t>30/05/2014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CC28EE-6492-46EE-82AE-44E6DCD56814}"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54F71E58-74FF-4A24-868A-923C2E330A50}" type="datetimeFigureOut">
              <a:rPr lang="en-CA" smtClean="0"/>
              <a:t>30/05/2014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CC28EE-6492-46EE-82AE-44E6DCD56814}" type="slidenum">
              <a:rPr lang="en-CA" smtClean="0"/>
              <a:t>‹#›</a:t>
            </a:fld>
            <a:endParaRPr lang="en-CA"/>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F71E58-74FF-4A24-868A-923C2E330A50}" type="datetimeFigureOut">
              <a:rPr lang="en-CA" smtClean="0"/>
              <a:t>30/05/2014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CC28EE-6492-46EE-82AE-44E6DCD56814}"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54F71E58-74FF-4A24-868A-923C2E330A50}" type="datetimeFigureOut">
              <a:rPr lang="en-CA" smtClean="0"/>
              <a:t>30/05/2014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CC28EE-6492-46EE-82AE-44E6DCD56814}"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4F71E58-74FF-4A24-868A-923C2E330A50}" type="datetimeFigureOut">
              <a:rPr lang="en-CA" smtClean="0"/>
              <a:t>30/05/2014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CC28EE-6492-46EE-82AE-44E6DCD56814}"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F71E58-74FF-4A24-868A-923C2E330A50}" type="datetimeFigureOut">
              <a:rPr lang="en-CA" smtClean="0"/>
              <a:t>30/05/2014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CC28EE-6492-46EE-82AE-44E6DCD56814}"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71E58-74FF-4A24-868A-923C2E330A50}" type="datetimeFigureOut">
              <a:rPr lang="en-CA" smtClean="0"/>
              <a:t>30/05/2014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CC28EE-6492-46EE-82AE-44E6DCD56814}"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71E58-74FF-4A24-868A-923C2E330A50}" type="datetimeFigureOut">
              <a:rPr lang="en-CA" smtClean="0"/>
              <a:t>30/05/2014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CC28EE-6492-46EE-82AE-44E6DCD56814}"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71E58-74FF-4A24-868A-923C2E330A50}" type="datetimeFigureOut">
              <a:rPr lang="en-CA" smtClean="0"/>
              <a:t>30/05/2014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CC28EE-6492-46EE-82AE-44E6DCD56814}"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4F71E58-74FF-4A24-868A-923C2E330A50}" type="datetimeFigureOut">
              <a:rPr lang="en-CA" smtClean="0"/>
              <a:t>30/05/2014</a:t>
            </a:fld>
            <a:endParaRPr lang="en-C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C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ECC28EE-6492-46EE-82AE-44E6DCD56814}"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sz="1800" dirty="0"/>
              <a:t>Preliminary Research Findings from a </a:t>
            </a:r>
            <a:br>
              <a:rPr lang="en-CA" sz="1800" dirty="0"/>
            </a:br>
            <a:r>
              <a:rPr lang="en-CA" sz="1800" dirty="0"/>
              <a:t>TSAS-sponsored project</a:t>
            </a:r>
            <a:br>
              <a:rPr lang="en-CA" sz="1800" dirty="0"/>
            </a:br>
            <a:r>
              <a:rPr lang="en-CA" sz="1800" dirty="0"/>
              <a:t>Friday, May 30, 2014</a:t>
            </a:r>
            <a:br>
              <a:rPr lang="en-CA" sz="1800" dirty="0"/>
            </a:br>
            <a:r>
              <a:rPr lang="en-CA" sz="2800" dirty="0" err="1"/>
              <a:t>Jez</a:t>
            </a:r>
            <a:r>
              <a:rPr lang="en-CA" sz="2800" dirty="0"/>
              <a:t> </a:t>
            </a:r>
            <a:r>
              <a:rPr lang="en-CA" sz="2800" dirty="0" err="1"/>
              <a:t>Littlewood</a:t>
            </a:r>
            <a:endParaRPr lang="en-CA" sz="2800" dirty="0"/>
          </a:p>
        </p:txBody>
      </p:sp>
      <p:sp>
        <p:nvSpPr>
          <p:cNvPr id="2" name="Title 1"/>
          <p:cNvSpPr>
            <a:spLocks noGrp="1"/>
          </p:cNvSpPr>
          <p:nvPr>
            <p:ph type="ctrTitle"/>
          </p:nvPr>
        </p:nvSpPr>
        <p:spPr/>
        <p:txBody>
          <a:bodyPr/>
          <a:lstStyle/>
          <a:p>
            <a:r>
              <a:rPr lang="en-CA" dirty="0"/>
              <a:t>The future(s) of terrorism and Canadian national </a:t>
            </a:r>
            <a:r>
              <a:rPr lang="en-CA" dirty="0" smtClean="0"/>
              <a:t>security</a:t>
            </a:r>
            <a:r>
              <a:rPr lang="en-CA" dirty="0"/>
              <a:t/>
            </a:r>
            <a:br>
              <a:rPr lang="en-CA" dirty="0"/>
            </a:br>
            <a:endParaRPr lang="en-CA" sz="2000" dirty="0"/>
          </a:p>
        </p:txBody>
      </p:sp>
    </p:spTree>
    <p:extLst>
      <p:ext uri="{BB962C8B-B14F-4D97-AF65-F5344CB8AC3E}">
        <p14:creationId xmlns:p14="http://schemas.microsoft.com/office/powerpoint/2010/main" val="2124618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06090"/>
          </a:xfrm>
        </p:spPr>
        <p:txBody>
          <a:bodyPr/>
          <a:lstStyle/>
          <a:p>
            <a:pPr algn="ctr"/>
            <a:r>
              <a:rPr lang="en-CA" dirty="0" smtClean="0"/>
              <a:t>Foreign Fighters</a:t>
            </a:r>
            <a:endParaRPr lang="en-CA" dirty="0"/>
          </a:p>
        </p:txBody>
      </p:sp>
      <p:sp>
        <p:nvSpPr>
          <p:cNvPr id="3" name="Content Placeholder 2"/>
          <p:cNvSpPr>
            <a:spLocks noGrp="1"/>
          </p:cNvSpPr>
          <p:nvPr>
            <p:ph sz="quarter" idx="13"/>
          </p:nvPr>
        </p:nvSpPr>
        <p:spPr>
          <a:xfrm>
            <a:off x="609600" y="1124744"/>
            <a:ext cx="7924800" cy="4590256"/>
          </a:xfrm>
        </p:spPr>
        <p:txBody>
          <a:bodyPr>
            <a:normAutofit fontScale="85000" lnSpcReduction="20000"/>
          </a:bodyPr>
          <a:lstStyle/>
          <a:p>
            <a:pPr marL="0" indent="0">
              <a:buNone/>
            </a:pPr>
            <a:r>
              <a:rPr lang="en-CA" sz="2600" dirty="0" err="1" smtClean="0"/>
              <a:t>Malet</a:t>
            </a:r>
            <a:r>
              <a:rPr lang="en-CA" sz="2600" dirty="0" smtClean="0"/>
              <a:t> (2013) – FFs in more than one in five civil wars last 200 years</a:t>
            </a:r>
          </a:p>
          <a:p>
            <a:pPr marL="0" indent="0">
              <a:buNone/>
            </a:pPr>
            <a:r>
              <a:rPr lang="en-CA" sz="2600" dirty="0" err="1" smtClean="0"/>
              <a:t>Hegghammer</a:t>
            </a:r>
            <a:r>
              <a:rPr lang="en-CA" sz="2600" dirty="0" smtClean="0"/>
              <a:t> (2011) – 10,000 to 30,000 Muslim FFs since 1980</a:t>
            </a:r>
          </a:p>
          <a:p>
            <a:pPr marL="0" indent="0">
              <a:buNone/>
            </a:pPr>
            <a:r>
              <a:rPr lang="en-CA" sz="2600" dirty="0" smtClean="0"/>
              <a:t>Whitaker et al (2012) – 1,700 Canadians in Spanish Civil war; </a:t>
            </a:r>
            <a:r>
              <a:rPr lang="en-CA" sz="2600" dirty="0" err="1" smtClean="0"/>
              <a:t>Malet</a:t>
            </a:r>
            <a:r>
              <a:rPr lang="en-CA" sz="2600" dirty="0" smtClean="0"/>
              <a:t> (2013) Canadians in Israeli War of Independence; </a:t>
            </a:r>
          </a:p>
          <a:p>
            <a:pPr marL="0" indent="0">
              <a:buNone/>
            </a:pPr>
            <a:r>
              <a:rPr lang="en-CA" sz="2600" dirty="0" smtClean="0"/>
              <a:t>Syria as the current focus: estimates vary: up to 11,000 Sunni FFs in Syria (Dec.2013) &amp; claim of 40,000 Shia FFs helping Assad (Feb. 2014)</a:t>
            </a:r>
          </a:p>
          <a:p>
            <a:pPr marL="0" indent="0">
              <a:buNone/>
            </a:pPr>
            <a:r>
              <a:rPr lang="en-CA" sz="2600" dirty="0" smtClean="0"/>
              <a:t>Testimony Feb.3, 2014 “CSIS is aware of over 130 Canadians who are abroad” – not all in combat; 80 known returnees (probable different baseline/time?)</a:t>
            </a:r>
          </a:p>
          <a:p>
            <a:pPr marL="0" indent="0">
              <a:buNone/>
            </a:pPr>
            <a:r>
              <a:rPr lang="en-CA" sz="2600" dirty="0" smtClean="0"/>
              <a:t>Fear that they will return - </a:t>
            </a:r>
            <a:r>
              <a:rPr lang="en-CA" sz="2600" dirty="0"/>
              <a:t>‘they were Communists who now possessed military training, making them capable of ‘carry[</a:t>
            </a:r>
            <a:r>
              <a:rPr lang="en-CA" sz="2600" dirty="0" err="1"/>
              <a:t>ing</a:t>
            </a:r>
            <a:r>
              <a:rPr lang="en-CA" sz="2600" dirty="0"/>
              <a:t>] out in Canada what they learned in Spain’ – ‘guerilla warfare and the building of barricades, etc..’</a:t>
            </a:r>
            <a:endParaRPr lang="en-CA" sz="2600" dirty="0" smtClean="0"/>
          </a:p>
          <a:p>
            <a:pPr marL="0" indent="0">
              <a:buNone/>
            </a:pPr>
            <a:endParaRPr lang="en-CA" sz="2000" dirty="0"/>
          </a:p>
        </p:txBody>
      </p:sp>
    </p:spTree>
    <p:extLst>
      <p:ext uri="{BB962C8B-B14F-4D97-AF65-F5344CB8AC3E}">
        <p14:creationId xmlns:p14="http://schemas.microsoft.com/office/powerpoint/2010/main" val="866791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4434" y="332656"/>
            <a:ext cx="8208912" cy="6024726"/>
          </a:xfrm>
          <a:prstGeom prst="rect">
            <a:avLst/>
          </a:prstGeom>
        </p:spPr>
        <p:txBody>
          <a:bodyPr wrap="square">
            <a:spAutoFit/>
          </a:bodyPr>
          <a:lstStyle/>
          <a:p>
            <a:r>
              <a:rPr lang="en-CA" sz="2400" dirty="0"/>
              <a:t>The looser and fragmented nature of violent extremist jihadist groups has been characterised as one that is segmented, polycentric, and ideologically integrated (SPIN). As the study notes when applied to al Qaeda:</a:t>
            </a:r>
          </a:p>
          <a:p>
            <a:r>
              <a:rPr lang="en-CA" sz="2400" dirty="0"/>
              <a:t> </a:t>
            </a:r>
          </a:p>
          <a:p>
            <a:pPr marL="342900" lvl="0" indent="-342900">
              <a:buFont typeface="Arial" panose="020B0604020202020204" pitchFamily="34" charset="0"/>
              <a:buChar char="•"/>
            </a:pPr>
            <a:r>
              <a:rPr lang="en-CA" sz="2400" dirty="0" err="1"/>
              <a:t>Segmentary</a:t>
            </a:r>
            <a:r>
              <a:rPr lang="en-CA" sz="2400" dirty="0"/>
              <a:t> means ‘composed of many diverse groups, which grow and die, divide and fuse, proliferate and contract.’</a:t>
            </a:r>
          </a:p>
          <a:p>
            <a:pPr marL="342900" lvl="0" indent="-342900">
              <a:buFont typeface="Arial" panose="020B0604020202020204" pitchFamily="34" charset="0"/>
              <a:buChar char="•"/>
            </a:pPr>
            <a:r>
              <a:rPr lang="en-CA" sz="2400" dirty="0"/>
              <a:t>Polycentric means ‘having multiple, often temporary, and sometimes-competing leaders or centers of influence.’ And,</a:t>
            </a:r>
          </a:p>
          <a:p>
            <a:pPr marL="342900" lvl="0" indent="-342900">
              <a:buFont typeface="Arial" panose="020B0604020202020204" pitchFamily="34" charset="0"/>
              <a:buChar char="•"/>
            </a:pPr>
            <a:r>
              <a:rPr lang="en-CA" sz="2400" dirty="0"/>
              <a:t>Networked means, ‘forming a loose, reticulate, integrated network with multiple linkages through travelers, overlapping membership, joint activities, common reading matter, and shared ideals</a:t>
            </a:r>
            <a:r>
              <a:rPr lang="en-CA" sz="2400" dirty="0" smtClean="0"/>
              <a:t>.’</a:t>
            </a:r>
          </a:p>
          <a:p>
            <a:pPr marL="342900" lvl="0" indent="-342900">
              <a:buFont typeface="Arial" panose="020B0604020202020204" pitchFamily="34" charset="0"/>
              <a:buChar char="•"/>
            </a:pPr>
            <a:endParaRPr lang="en-CA" sz="2400" dirty="0"/>
          </a:p>
          <a:p>
            <a:pPr marL="342900" lvl="0" indent="-342900">
              <a:buFont typeface="Arial" panose="020B0604020202020204" pitchFamily="34" charset="0"/>
              <a:buChar char="•"/>
            </a:pPr>
            <a:endParaRPr lang="en-CA" sz="2400" dirty="0"/>
          </a:p>
          <a:p>
            <a:r>
              <a:rPr lang="en-CA" sz="1050" dirty="0" err="1"/>
              <a:t>Ronfeldt</a:t>
            </a:r>
            <a:r>
              <a:rPr lang="en-CA" sz="1050" dirty="0"/>
              <a:t>, David. (2008). ‘Al-Qaeda and Its Affiliates’ (Santa Monica, CA.; RAND) cited in </a:t>
            </a:r>
            <a:r>
              <a:rPr lang="en-CA" sz="1050" dirty="0" err="1"/>
              <a:t>Cilluffo</a:t>
            </a:r>
            <a:r>
              <a:rPr lang="en-CA" sz="1050" dirty="0"/>
              <a:t>, Frank, J., Jeffrey B. Cozzens, Magnus </a:t>
            </a:r>
            <a:r>
              <a:rPr lang="en-CA" sz="1050" dirty="0" err="1"/>
              <a:t>Ranstorp</a:t>
            </a:r>
            <a:r>
              <a:rPr lang="en-CA" sz="1050" dirty="0"/>
              <a:t>. (2010). ‘Foreign Fighters Trends, Trajectories &amp; Conflict Zones’ p.9. (As the reference in the </a:t>
            </a:r>
            <a:r>
              <a:rPr lang="en-CA" sz="1050" dirty="0" err="1"/>
              <a:t>Cilluffo</a:t>
            </a:r>
            <a:r>
              <a:rPr lang="en-CA" sz="1050" dirty="0"/>
              <a:t> </a:t>
            </a:r>
            <a:r>
              <a:rPr lang="en-CA" sz="1050" i="1" dirty="0"/>
              <a:t>et al</a:t>
            </a:r>
            <a:r>
              <a:rPr lang="en-CA" sz="1050" dirty="0"/>
              <a:t> study notes, ‘David </a:t>
            </a:r>
            <a:r>
              <a:rPr lang="en-CA" sz="1050" dirty="0" err="1"/>
              <a:t>Ronfeldt</a:t>
            </a:r>
            <a:r>
              <a:rPr lang="en-CA" sz="1050" dirty="0"/>
              <a:t> adapted this model from Luther </a:t>
            </a:r>
            <a:r>
              <a:rPr lang="en-CA" sz="1050" dirty="0" err="1"/>
              <a:t>Gerlach’s</a:t>
            </a:r>
            <a:r>
              <a:rPr lang="en-CA" sz="1050" dirty="0"/>
              <a:t> study in 1987 which focus[</a:t>
            </a:r>
            <a:r>
              <a:rPr lang="en-CA" sz="1050" dirty="0" err="1"/>
              <a:t>es</a:t>
            </a:r>
            <a:r>
              <a:rPr lang="en-CA" sz="1050" dirty="0"/>
              <a:t>] on social movements in the 1960s.’</a:t>
            </a:r>
          </a:p>
          <a:p>
            <a:endParaRPr lang="en-CA" dirty="0"/>
          </a:p>
        </p:txBody>
      </p:sp>
    </p:spTree>
    <p:extLst>
      <p:ext uri="{BB962C8B-B14F-4D97-AF65-F5344CB8AC3E}">
        <p14:creationId xmlns:p14="http://schemas.microsoft.com/office/powerpoint/2010/main" val="1808768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pic>
        <p:nvPicPr>
          <p:cNvPr id="2050" name="Picture 2" descr="http://selectedwisdom.com/wp-content/uploads/2014/03/Figure-4-alterna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20" y="-99392"/>
            <a:ext cx="9361040" cy="7109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299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Probable real problems</a:t>
            </a:r>
            <a:endParaRPr lang="en-CA" dirty="0"/>
          </a:p>
        </p:txBody>
      </p:sp>
      <p:sp>
        <p:nvSpPr>
          <p:cNvPr id="3" name="Content Placeholder 2"/>
          <p:cNvSpPr>
            <a:spLocks noGrp="1"/>
          </p:cNvSpPr>
          <p:nvPr>
            <p:ph sz="quarter" idx="13"/>
          </p:nvPr>
        </p:nvSpPr>
        <p:spPr/>
        <p:txBody>
          <a:bodyPr>
            <a:normAutofit lnSpcReduction="10000"/>
          </a:bodyPr>
          <a:lstStyle/>
          <a:p>
            <a:r>
              <a:rPr lang="en-CA" sz="2400" dirty="0" smtClean="0"/>
              <a:t>All returnees don’t pose a danger: Most do not return. </a:t>
            </a:r>
            <a:r>
              <a:rPr lang="en-CA" sz="2400" dirty="0" err="1" smtClean="0"/>
              <a:t>Hegghammer</a:t>
            </a:r>
            <a:r>
              <a:rPr lang="en-CA" sz="2400" dirty="0" smtClean="0"/>
              <a:t> suggests 1 in 9 returnees, others 1 in 10, pose a threat;</a:t>
            </a:r>
          </a:p>
          <a:p>
            <a:r>
              <a:rPr lang="en-CA" sz="2400" dirty="0" smtClean="0"/>
              <a:t>Evidence of thwarted plots on return in France and UK (a Mumbai-style armed </a:t>
            </a:r>
            <a:r>
              <a:rPr lang="en-CA" sz="2400" dirty="0" err="1" smtClean="0"/>
              <a:t>assualt</a:t>
            </a:r>
            <a:r>
              <a:rPr lang="en-CA" sz="2400" dirty="0" smtClean="0"/>
              <a:t>)</a:t>
            </a:r>
          </a:p>
          <a:p>
            <a:r>
              <a:rPr lang="en-CA" sz="2400" dirty="0" smtClean="0"/>
              <a:t>Even 1 in 10 suggests 100+ experienced radicalized Westerners; for Canada? 4-10? 10-15? unknown</a:t>
            </a:r>
          </a:p>
          <a:p>
            <a:r>
              <a:rPr lang="en-CA" sz="2400" dirty="0" smtClean="0"/>
              <a:t>Another decade-long problem – up to 2020-2025?</a:t>
            </a:r>
          </a:p>
          <a:p>
            <a:r>
              <a:rPr lang="en-CA" sz="2400" dirty="0" smtClean="0"/>
              <a:t>Diversity of Canadians – no longer just Montreal, GTA, but smaller cities across Canada</a:t>
            </a:r>
            <a:endParaRPr lang="en-CA" sz="2400" dirty="0"/>
          </a:p>
        </p:txBody>
      </p:sp>
    </p:spTree>
    <p:extLst>
      <p:ext uri="{BB962C8B-B14F-4D97-AF65-F5344CB8AC3E}">
        <p14:creationId xmlns:p14="http://schemas.microsoft.com/office/powerpoint/2010/main" val="2914122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95536" y="188640"/>
            <a:ext cx="8496944" cy="5262979"/>
          </a:xfrm>
          <a:prstGeom prst="rect">
            <a:avLst/>
          </a:prstGeom>
        </p:spPr>
        <p:txBody>
          <a:bodyPr wrap="square">
            <a:spAutoFit/>
          </a:bodyPr>
          <a:lstStyle/>
          <a:p>
            <a:pPr algn="just"/>
            <a:r>
              <a:rPr lang="en-CA" sz="2800" dirty="0"/>
              <a:t>The Canadian data – if correct or correctly interpreted here – suggests, as the Mosaic report concludes, that other people’s wars only affect Canada’s national security at a low level. That low level is sufficient to justify security concerns, but it does not suggest significant contemporary or future waves of terrorism, systematic campaigns, or existence of thousands of extremists perpetrating violence. Canada generates its own terrorists and some of these are newcomers but most appear to be born here. Moreover, recent studies and the data suggest traveling abroad to conduct violence is more common that targeting the homeland. </a:t>
            </a:r>
            <a:endParaRPr lang="en-CA" sz="2800" dirty="0" smtClean="0"/>
          </a:p>
          <a:p>
            <a:pPr algn="just"/>
            <a:endParaRPr lang="en-CA" sz="2800" dirty="0"/>
          </a:p>
        </p:txBody>
      </p:sp>
    </p:spTree>
    <p:extLst>
      <p:ext uri="{BB962C8B-B14F-4D97-AF65-F5344CB8AC3E}">
        <p14:creationId xmlns:p14="http://schemas.microsoft.com/office/powerpoint/2010/main" val="3403253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06090"/>
          </a:xfrm>
        </p:spPr>
        <p:txBody>
          <a:bodyPr/>
          <a:lstStyle/>
          <a:p>
            <a:pPr algn="ctr"/>
            <a:r>
              <a:rPr lang="en-CA" dirty="0" smtClean="0"/>
              <a:t>Conclusions</a:t>
            </a:r>
            <a:endParaRPr lang="en-CA" dirty="0"/>
          </a:p>
        </p:txBody>
      </p:sp>
      <p:sp>
        <p:nvSpPr>
          <p:cNvPr id="3" name="Rectangle 2"/>
          <p:cNvSpPr/>
          <p:nvPr/>
        </p:nvSpPr>
        <p:spPr>
          <a:xfrm>
            <a:off x="14246" y="908720"/>
            <a:ext cx="7920880" cy="1938992"/>
          </a:xfrm>
          <a:prstGeom prst="rect">
            <a:avLst/>
          </a:prstGeom>
        </p:spPr>
        <p:txBody>
          <a:bodyPr wrap="square">
            <a:spAutoFit/>
          </a:bodyPr>
          <a:lstStyle/>
          <a:p>
            <a:r>
              <a:rPr lang="en-CA" sz="2400" dirty="0" smtClean="0"/>
              <a:t>Project falls </a:t>
            </a:r>
            <a:r>
              <a:rPr lang="en-CA" sz="2400" dirty="0"/>
              <a:t>prey to Bakker’s justified criticism of forecasts on terrorism </a:t>
            </a:r>
            <a:r>
              <a:rPr lang="en-CA" sz="2400" dirty="0" smtClean="0"/>
              <a:t>‘two </a:t>
            </a:r>
            <a:r>
              <a:rPr lang="en-CA" sz="2400" dirty="0"/>
              <a:t>very obvious and not very specific conclusions’ – terrorism will continue to occur and the threat will evolve over </a:t>
            </a:r>
            <a:r>
              <a:rPr lang="en-CA" sz="2400" dirty="0" smtClean="0"/>
              <a:t>time…, </a:t>
            </a:r>
            <a:r>
              <a:rPr lang="en-CA" sz="2400" dirty="0"/>
              <a:t>‘most forecasts say more about the present state of terrorism…than predicting the future</a:t>
            </a:r>
            <a:r>
              <a:rPr lang="en-CA" sz="2400" dirty="0" smtClean="0"/>
              <a:t>.’</a:t>
            </a:r>
            <a:endParaRPr lang="en-CA" sz="2400" dirty="0"/>
          </a:p>
        </p:txBody>
      </p:sp>
      <p:sp>
        <p:nvSpPr>
          <p:cNvPr id="4" name="TextBox 3"/>
          <p:cNvSpPr txBox="1"/>
          <p:nvPr/>
        </p:nvSpPr>
        <p:spPr>
          <a:xfrm>
            <a:off x="503040" y="2838493"/>
            <a:ext cx="8640960" cy="3046988"/>
          </a:xfrm>
          <a:prstGeom prst="rect">
            <a:avLst/>
          </a:prstGeom>
          <a:noFill/>
        </p:spPr>
        <p:txBody>
          <a:bodyPr wrap="square" rtlCol="0">
            <a:spAutoFit/>
          </a:bodyPr>
          <a:lstStyle/>
          <a:p>
            <a:r>
              <a:rPr lang="en-CA" sz="2400" dirty="0" smtClean="0"/>
              <a:t>Peak of AQ-inspired attacks against west; Jihadi activity is thriving; Possible second wave of Western attacks 4-6 years from now (</a:t>
            </a:r>
            <a:r>
              <a:rPr lang="en-CA" sz="2400" dirty="0" err="1" smtClean="0"/>
              <a:t>Hegghammer</a:t>
            </a:r>
            <a:r>
              <a:rPr lang="en-CA" sz="2400" dirty="0" smtClean="0"/>
              <a:t>, 2013). </a:t>
            </a:r>
          </a:p>
          <a:p>
            <a:r>
              <a:rPr lang="en-CA" sz="2400" dirty="0" smtClean="0"/>
              <a:t>Fragmentation of groups (</a:t>
            </a:r>
            <a:r>
              <a:rPr lang="en-CA" sz="2400" dirty="0" err="1" smtClean="0"/>
              <a:t>grouplets</a:t>
            </a:r>
            <a:r>
              <a:rPr lang="en-CA" sz="2400" dirty="0" smtClean="0"/>
              <a:t>) a challenge + post9/11 generation of new radicalized individuals</a:t>
            </a:r>
          </a:p>
          <a:p>
            <a:r>
              <a:rPr lang="en-CA" sz="2400" dirty="0" smtClean="0"/>
              <a:t>For Canada: AQ-inspired likely main threat for next five years; other terrorism possible; Travel abroad, material support, and Canadians returning key challenges.</a:t>
            </a:r>
          </a:p>
          <a:p>
            <a:r>
              <a:rPr lang="en-CA" sz="2400" dirty="0" smtClean="0"/>
              <a:t>Issue is not whole communities of newcomers or minority groups.</a:t>
            </a:r>
            <a:endParaRPr lang="en-CA" sz="2400" dirty="0"/>
          </a:p>
        </p:txBody>
      </p:sp>
    </p:spTree>
    <p:extLst>
      <p:ext uri="{BB962C8B-B14F-4D97-AF65-F5344CB8AC3E}">
        <p14:creationId xmlns:p14="http://schemas.microsoft.com/office/powerpoint/2010/main" val="416627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normAutofit lnSpcReduction="10000"/>
          </a:bodyPr>
          <a:lstStyle/>
          <a:p>
            <a:r>
              <a:rPr lang="en-CA" sz="2000" dirty="0" smtClean="0"/>
              <a:t>Preliminary assessment of possible future of terrorism in next five years (2014-2019)</a:t>
            </a:r>
          </a:p>
          <a:p>
            <a:r>
              <a:rPr lang="en-CA" sz="2000" dirty="0" smtClean="0"/>
              <a:t>Focus on</a:t>
            </a:r>
          </a:p>
          <a:p>
            <a:pPr lvl="1"/>
            <a:r>
              <a:rPr lang="en-CA" sz="2000" dirty="0" smtClean="0"/>
              <a:t>Canadian demographics and </a:t>
            </a:r>
            <a:r>
              <a:rPr lang="en-CA" sz="2000" dirty="0" err="1" smtClean="0"/>
              <a:t>ethnocultural</a:t>
            </a:r>
            <a:r>
              <a:rPr lang="en-CA" sz="2000" dirty="0" smtClean="0"/>
              <a:t> diversity;</a:t>
            </a:r>
          </a:p>
          <a:p>
            <a:pPr lvl="1"/>
            <a:r>
              <a:rPr lang="en-CA" sz="2000" dirty="0" smtClean="0"/>
              <a:t>Foreign fighters</a:t>
            </a:r>
          </a:p>
          <a:p>
            <a:r>
              <a:rPr lang="en-CA" sz="2000" dirty="0" smtClean="0"/>
              <a:t>Literature review and assessment of existing data, including grey literature</a:t>
            </a:r>
            <a:r>
              <a:rPr lang="en-CA" dirty="0" smtClean="0"/>
              <a:t>.</a:t>
            </a:r>
            <a:endParaRPr lang="en-CA" dirty="0"/>
          </a:p>
        </p:txBody>
      </p:sp>
      <p:sp>
        <p:nvSpPr>
          <p:cNvPr id="3" name="Content Placeholder 2"/>
          <p:cNvSpPr>
            <a:spLocks noGrp="1"/>
          </p:cNvSpPr>
          <p:nvPr>
            <p:ph sz="quarter" idx="13"/>
          </p:nvPr>
        </p:nvSpPr>
        <p:spPr/>
        <p:txBody>
          <a:bodyPr>
            <a:noAutofit/>
          </a:bodyPr>
          <a:lstStyle/>
          <a:p>
            <a:r>
              <a:rPr lang="en-CA" sz="2000" dirty="0" smtClean="0"/>
              <a:t>Assess possible futures of terrorism over the next decade;</a:t>
            </a:r>
          </a:p>
          <a:p>
            <a:r>
              <a:rPr lang="en-CA" sz="2000" dirty="0" smtClean="0"/>
              <a:t>Focus on</a:t>
            </a:r>
          </a:p>
          <a:p>
            <a:pPr lvl="1"/>
            <a:r>
              <a:rPr lang="en-CA" sz="2000" dirty="0" smtClean="0"/>
              <a:t>Canadian </a:t>
            </a:r>
            <a:r>
              <a:rPr lang="en-CA" sz="2000" dirty="0"/>
              <a:t>demographics and </a:t>
            </a:r>
            <a:r>
              <a:rPr lang="en-CA" sz="2000" dirty="0" err="1"/>
              <a:t>ethnocultural</a:t>
            </a:r>
            <a:r>
              <a:rPr lang="en-CA" sz="2000" dirty="0"/>
              <a:t> diversity; </a:t>
            </a:r>
            <a:endParaRPr lang="en-CA" sz="2000" dirty="0" smtClean="0"/>
          </a:p>
          <a:p>
            <a:pPr lvl="1"/>
            <a:r>
              <a:rPr lang="en-CA" sz="2000" dirty="0" smtClean="0"/>
              <a:t>terrorist </a:t>
            </a:r>
            <a:r>
              <a:rPr lang="en-CA" sz="2000" dirty="0"/>
              <a:t>targets and target </a:t>
            </a:r>
            <a:r>
              <a:rPr lang="en-CA" sz="2000" dirty="0" smtClean="0"/>
              <a:t>selection evolution; </a:t>
            </a:r>
            <a:r>
              <a:rPr lang="en-CA" sz="2000" dirty="0"/>
              <a:t>and, </a:t>
            </a:r>
            <a:endParaRPr lang="en-CA" sz="2000" dirty="0" smtClean="0"/>
          </a:p>
          <a:p>
            <a:pPr lvl="1"/>
            <a:r>
              <a:rPr lang="en-CA" sz="2000" dirty="0" smtClean="0"/>
              <a:t>terrorist </a:t>
            </a:r>
            <a:r>
              <a:rPr lang="en-CA" sz="2000" dirty="0"/>
              <a:t>groups and ideologies. </a:t>
            </a:r>
            <a:endParaRPr lang="en-CA" sz="2000" dirty="0" smtClean="0"/>
          </a:p>
          <a:p>
            <a:r>
              <a:rPr lang="en-CA" sz="2000" dirty="0" smtClean="0"/>
              <a:t>Literature review, basic foresight techniques &amp; interviews with experts</a:t>
            </a:r>
            <a:endParaRPr lang="en-CA" sz="2000" dirty="0"/>
          </a:p>
        </p:txBody>
      </p:sp>
      <p:sp>
        <p:nvSpPr>
          <p:cNvPr id="4" name="Title 3"/>
          <p:cNvSpPr>
            <a:spLocks noGrp="1"/>
          </p:cNvSpPr>
          <p:nvPr>
            <p:ph type="title"/>
          </p:nvPr>
        </p:nvSpPr>
        <p:spPr/>
        <p:txBody>
          <a:bodyPr/>
          <a:lstStyle/>
          <a:p>
            <a:pPr algn="ctr"/>
            <a:r>
              <a:rPr lang="en-CA" dirty="0" smtClean="0"/>
              <a:t>PROJECT OUTLINE</a:t>
            </a:r>
            <a:endParaRPr lang="en-CA" dirty="0"/>
          </a:p>
        </p:txBody>
      </p:sp>
      <p:sp>
        <p:nvSpPr>
          <p:cNvPr id="5" name="Text Placeholder 4"/>
          <p:cNvSpPr>
            <a:spLocks noGrp="1"/>
          </p:cNvSpPr>
          <p:nvPr>
            <p:ph type="body" idx="1"/>
          </p:nvPr>
        </p:nvSpPr>
        <p:spPr/>
        <p:txBody>
          <a:bodyPr/>
          <a:lstStyle/>
          <a:p>
            <a:pPr algn="ctr"/>
            <a:r>
              <a:rPr lang="en-CA" dirty="0" smtClean="0"/>
              <a:t>PROMISED</a:t>
            </a:r>
            <a:endParaRPr lang="en-CA" dirty="0"/>
          </a:p>
        </p:txBody>
      </p:sp>
      <p:sp>
        <p:nvSpPr>
          <p:cNvPr id="6" name="Text Placeholder 5"/>
          <p:cNvSpPr>
            <a:spLocks noGrp="1"/>
          </p:cNvSpPr>
          <p:nvPr>
            <p:ph type="body" sz="quarter" idx="3"/>
          </p:nvPr>
        </p:nvSpPr>
        <p:spPr/>
        <p:txBody>
          <a:bodyPr/>
          <a:lstStyle/>
          <a:p>
            <a:pPr algn="ctr"/>
            <a:r>
              <a:rPr lang="en-CA" dirty="0" smtClean="0"/>
              <a:t>DELIVERED</a:t>
            </a:r>
            <a:endParaRPr lang="en-CA" dirty="0"/>
          </a:p>
        </p:txBody>
      </p:sp>
    </p:spTree>
    <p:extLst>
      <p:ext uri="{BB962C8B-B14F-4D97-AF65-F5344CB8AC3E}">
        <p14:creationId xmlns:p14="http://schemas.microsoft.com/office/powerpoint/2010/main" val="2674349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three underlying assumptions</a:t>
            </a:r>
          </a:p>
        </p:txBody>
      </p:sp>
      <p:sp>
        <p:nvSpPr>
          <p:cNvPr id="3" name="Content Placeholder 2"/>
          <p:cNvSpPr>
            <a:spLocks noGrp="1"/>
          </p:cNvSpPr>
          <p:nvPr>
            <p:ph sz="quarter" idx="13"/>
          </p:nvPr>
        </p:nvSpPr>
        <p:spPr/>
        <p:txBody>
          <a:bodyPr>
            <a:normAutofit lnSpcReduction="10000"/>
          </a:bodyPr>
          <a:lstStyle/>
          <a:p>
            <a:pPr marL="0" indent="0">
              <a:buNone/>
            </a:pPr>
            <a:r>
              <a:rPr lang="en-CA" dirty="0" smtClean="0"/>
              <a:t>(</a:t>
            </a:r>
            <a:r>
              <a:rPr lang="en-CA" sz="2800" dirty="0"/>
              <a:t>1) that Canada would continue to face a low-level, persistent, and diverse terrorism threat, as it has over the last 40 years; </a:t>
            </a:r>
          </a:p>
          <a:p>
            <a:pPr marL="0" indent="0">
              <a:buNone/>
            </a:pPr>
            <a:r>
              <a:rPr lang="en-CA" sz="2800" dirty="0"/>
              <a:t>(2) that no systematic campaign within Canada would emerge in the next five years, i.e. nothing similar the Irish republican threat in the UK; and, </a:t>
            </a:r>
          </a:p>
          <a:p>
            <a:pPr marL="0" indent="0">
              <a:buNone/>
            </a:pPr>
            <a:r>
              <a:rPr lang="en-CA" sz="2800" dirty="0"/>
              <a:t>(3) that the predominant threat to Canada over the next five years would remain from al Qaeda inspired terrorist groups, cells, or individuals. </a:t>
            </a:r>
          </a:p>
          <a:p>
            <a:endParaRPr lang="en-CA" sz="2800" dirty="0"/>
          </a:p>
        </p:txBody>
      </p:sp>
    </p:spTree>
    <p:extLst>
      <p:ext uri="{BB962C8B-B14F-4D97-AF65-F5344CB8AC3E}">
        <p14:creationId xmlns:p14="http://schemas.microsoft.com/office/powerpoint/2010/main" val="171755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323528" y="1484784"/>
            <a:ext cx="3000375" cy="1714500"/>
          </a:xfrm>
        </p:spPr>
      </p:pic>
      <p:sp>
        <p:nvSpPr>
          <p:cNvPr id="3" name="Content Placeholder 2"/>
          <p:cNvSpPr>
            <a:spLocks noGrp="1"/>
          </p:cNvSpPr>
          <p:nvPr>
            <p:ph sz="quarter" idx="14"/>
          </p:nvPr>
        </p:nvSpPr>
        <p:spPr>
          <a:xfrm>
            <a:off x="4800600" y="476672"/>
            <a:ext cx="3733800" cy="5760640"/>
          </a:xfrm>
        </p:spPr>
        <p:txBody>
          <a:bodyPr>
            <a:normAutofit fontScale="92500"/>
          </a:bodyPr>
          <a:lstStyle/>
          <a:p>
            <a:r>
              <a:rPr lang="en-CA" sz="2400" dirty="0" smtClean="0">
                <a:latin typeface="+mj-lt"/>
              </a:rPr>
              <a:t>Low-level; few systematic campaigns; diverse ideologies</a:t>
            </a:r>
          </a:p>
          <a:p>
            <a:r>
              <a:rPr lang="en-CA" sz="2400" dirty="0" smtClean="0">
                <a:latin typeface="+mj-lt"/>
              </a:rPr>
              <a:t>Thwarted plots etc.: Khawaja; TO-18 (11); </a:t>
            </a:r>
            <a:r>
              <a:rPr lang="en-CA" sz="2400" dirty="0" err="1" smtClean="0">
                <a:latin typeface="+mj-lt"/>
              </a:rPr>
              <a:t>Namouh</a:t>
            </a:r>
            <a:endParaRPr lang="en-CA" sz="2400" dirty="0" smtClean="0">
              <a:latin typeface="+mj-lt"/>
            </a:endParaRPr>
          </a:p>
          <a:p>
            <a:r>
              <a:rPr lang="en-CA" sz="2400" dirty="0" smtClean="0">
                <a:latin typeface="+mj-lt"/>
              </a:rPr>
              <a:t>On-going/pending trials: August 2010; VIA Rail; BC Canada Day plot</a:t>
            </a:r>
          </a:p>
          <a:p>
            <a:r>
              <a:rPr lang="en-CA" sz="2400" dirty="0" smtClean="0">
                <a:latin typeface="+mj-lt"/>
              </a:rPr>
              <a:t>Material support &amp; trials abroad</a:t>
            </a:r>
          </a:p>
          <a:p>
            <a:r>
              <a:rPr lang="en-CA" sz="2400" dirty="0">
                <a:latin typeface="+mj-lt"/>
                <a:ea typeface="Calibri"/>
                <a:cs typeface="Times New Roman"/>
              </a:rPr>
              <a:t>250 individuals under investigation </a:t>
            </a:r>
            <a:r>
              <a:rPr lang="en-CA" sz="2400" dirty="0" smtClean="0">
                <a:latin typeface="+mj-lt"/>
                <a:ea typeface="Calibri"/>
                <a:cs typeface="Times New Roman"/>
              </a:rPr>
              <a:t>in 2011</a:t>
            </a:r>
          </a:p>
          <a:p>
            <a:r>
              <a:rPr lang="en-CA" sz="2400" dirty="0" smtClean="0">
                <a:latin typeface="+mj-lt"/>
                <a:cs typeface="Times New Roman"/>
              </a:rPr>
              <a:t>2012 Crime stats: 114 incidents (62 hoaxes) vs. 59 incidents 2011.</a:t>
            </a:r>
            <a:endParaRPr lang="en-CA" sz="2400" dirty="0">
              <a:latin typeface="+mj-lt"/>
            </a:endParaRPr>
          </a:p>
        </p:txBody>
      </p:sp>
      <p:sp>
        <p:nvSpPr>
          <p:cNvPr id="4" name="Title 3"/>
          <p:cNvSpPr>
            <a:spLocks noGrp="1"/>
          </p:cNvSpPr>
          <p:nvPr>
            <p:ph type="title"/>
          </p:nvPr>
        </p:nvSpPr>
        <p:spPr>
          <a:xfrm>
            <a:off x="609600" y="274638"/>
            <a:ext cx="2810272" cy="1143000"/>
          </a:xfrm>
        </p:spPr>
        <p:txBody>
          <a:bodyPr/>
          <a:lstStyle/>
          <a:p>
            <a:pPr algn="ctr"/>
            <a:r>
              <a:rPr lang="en-CA" dirty="0" smtClean="0"/>
              <a:t>Baseline of terrorism</a:t>
            </a:r>
            <a:endParaRPr lang="en-CA" dirty="0"/>
          </a:p>
        </p:txBody>
      </p:sp>
      <p:pic>
        <p:nvPicPr>
          <p:cNvPr id="1026" name="Picture 2" descr="https://encrypted-tbn2.gstatic.com/images?q=tbn:ANd9GcQGHqfcBIQR9U3mNfx24CNRhp_qub9Ooi8ML4vcOVEz5BRxJ2hjH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57800"/>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0.gstatic.com/images?q=tbn:ANd9GcRJAe4-4-5Att0J271rnpc-NRTBWiEOKd8io91BrYyaKp5gLCu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9825" y="1370855"/>
            <a:ext cx="10191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3213147"/>
            <a:ext cx="4699000" cy="2146347"/>
          </a:xfrm>
          <a:prstGeom prst="rect">
            <a:avLst/>
          </a:prstGeom>
        </p:spPr>
      </p:pic>
    </p:spTree>
    <p:extLst>
      <p:ext uri="{BB962C8B-B14F-4D97-AF65-F5344CB8AC3E}">
        <p14:creationId xmlns:p14="http://schemas.microsoft.com/office/powerpoint/2010/main" val="597846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8013165"/>
              </p:ext>
            </p:extLst>
          </p:nvPr>
        </p:nvGraphicFramePr>
        <p:xfrm>
          <a:off x="251520" y="404668"/>
          <a:ext cx="8640959" cy="5597563"/>
        </p:xfrm>
        <a:graphic>
          <a:graphicData uri="http://schemas.openxmlformats.org/drawingml/2006/table">
            <a:tbl>
              <a:tblPr firstRow="1" firstCol="1" bandRow="1">
                <a:tableStyleId>{D7AC3CCA-C797-4891-BE02-D94E43425B78}</a:tableStyleId>
              </a:tblPr>
              <a:tblGrid>
                <a:gridCol w="1506074"/>
                <a:gridCol w="1530452"/>
                <a:gridCol w="1791396"/>
                <a:gridCol w="1280342"/>
                <a:gridCol w="2532695"/>
              </a:tblGrid>
              <a:tr h="1104560">
                <a:tc>
                  <a:txBody>
                    <a:bodyPr/>
                    <a:lstStyle/>
                    <a:p>
                      <a:pPr>
                        <a:lnSpc>
                          <a:spcPct val="115000"/>
                        </a:lnSpc>
                        <a:spcAft>
                          <a:spcPts val="0"/>
                        </a:spcAft>
                      </a:pPr>
                      <a:r>
                        <a:rPr lang="en-CA" sz="1800" dirty="0">
                          <a:effectLst/>
                        </a:rPr>
                        <a:t> </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CA" sz="1600" dirty="0">
                          <a:effectLst/>
                        </a:rPr>
                        <a:t>Total population</a:t>
                      </a:r>
                    </a:p>
                    <a:p>
                      <a:pPr algn="ctr">
                        <a:lnSpc>
                          <a:spcPct val="115000"/>
                        </a:lnSpc>
                        <a:spcAft>
                          <a:spcPts val="0"/>
                        </a:spcAft>
                      </a:pPr>
                      <a:r>
                        <a:rPr lang="en-CA" sz="1600" dirty="0">
                          <a:effectLst/>
                        </a:rPr>
                        <a:t>number</a:t>
                      </a:r>
                      <a:endParaRPr lang="en-CA" sz="1600" dirty="0">
                        <a:effectLst/>
                        <a:latin typeface="Calibri"/>
                        <a:ea typeface="Calibri"/>
                        <a:cs typeface="Times New Roman"/>
                      </a:endParaRPr>
                    </a:p>
                  </a:txBody>
                  <a:tcPr marL="68580" marR="68580" marT="0" marB="0"/>
                </a:tc>
                <a:tc gridSpan="2">
                  <a:txBody>
                    <a:bodyPr/>
                    <a:lstStyle/>
                    <a:p>
                      <a:pPr algn="ctr">
                        <a:lnSpc>
                          <a:spcPct val="115000"/>
                        </a:lnSpc>
                        <a:spcAft>
                          <a:spcPts val="0"/>
                        </a:spcAft>
                      </a:pPr>
                      <a:r>
                        <a:rPr lang="en-CA" sz="1600" dirty="0">
                          <a:effectLst/>
                        </a:rPr>
                        <a:t>Visible minority population</a:t>
                      </a:r>
                    </a:p>
                    <a:p>
                      <a:pPr algn="ctr">
                        <a:lnSpc>
                          <a:spcPct val="115000"/>
                        </a:lnSpc>
                        <a:spcAft>
                          <a:spcPts val="0"/>
                        </a:spcAft>
                      </a:pPr>
                      <a:r>
                        <a:rPr lang="en-CA" sz="1600" dirty="0">
                          <a:effectLst/>
                        </a:rPr>
                        <a:t>number                           percentage</a:t>
                      </a:r>
                      <a:endParaRPr lang="en-CA" sz="1600" dirty="0">
                        <a:effectLst/>
                        <a:latin typeface="Calibri"/>
                        <a:ea typeface="Calibri"/>
                        <a:cs typeface="Times New Roman"/>
                      </a:endParaRPr>
                    </a:p>
                  </a:txBody>
                  <a:tcPr marL="68580" marR="68580" marT="0" marB="0"/>
                </a:tc>
                <a:tc hMerge="1">
                  <a:txBody>
                    <a:bodyPr/>
                    <a:lstStyle/>
                    <a:p>
                      <a:endParaRPr lang="en-CA"/>
                    </a:p>
                  </a:txBody>
                  <a:tcPr/>
                </a:tc>
                <a:tc>
                  <a:txBody>
                    <a:bodyPr/>
                    <a:lstStyle/>
                    <a:p>
                      <a:pPr algn="ctr">
                        <a:lnSpc>
                          <a:spcPct val="115000"/>
                        </a:lnSpc>
                        <a:spcAft>
                          <a:spcPts val="0"/>
                        </a:spcAft>
                      </a:pPr>
                      <a:r>
                        <a:rPr lang="en-CA" sz="1600" dirty="0">
                          <a:effectLst/>
                        </a:rPr>
                        <a:t>Top 3 Visible minority groups</a:t>
                      </a:r>
                      <a:endParaRPr lang="en-CA" sz="1600" dirty="0">
                        <a:effectLst/>
                        <a:latin typeface="Calibri"/>
                        <a:ea typeface="Calibri"/>
                        <a:cs typeface="Times New Roman"/>
                      </a:endParaRPr>
                    </a:p>
                  </a:txBody>
                  <a:tcPr marL="68580" marR="68580" marT="0" marB="0"/>
                </a:tc>
              </a:tr>
              <a:tr h="485338">
                <a:tc>
                  <a:txBody>
                    <a:bodyPr/>
                    <a:lstStyle/>
                    <a:p>
                      <a:pPr>
                        <a:lnSpc>
                          <a:spcPct val="115000"/>
                        </a:lnSpc>
                        <a:spcAft>
                          <a:spcPts val="0"/>
                        </a:spcAft>
                      </a:pPr>
                      <a:r>
                        <a:rPr lang="en-CA" sz="1800" dirty="0">
                          <a:effectLst/>
                        </a:rPr>
                        <a:t>Canada</a:t>
                      </a:r>
                      <a:endParaRPr lang="en-C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32,852,325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6,264,755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19.1</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South Asian, Chinese, Black</a:t>
                      </a:r>
                      <a:endParaRPr lang="en-CA" sz="1600" dirty="0">
                        <a:effectLst/>
                        <a:latin typeface="Calibri"/>
                        <a:ea typeface="Calibri"/>
                        <a:cs typeface="Times New Roman"/>
                      </a:endParaRPr>
                    </a:p>
                  </a:txBody>
                  <a:tcPr marL="68580" marR="68580" marT="0" marB="0"/>
                </a:tc>
              </a:tr>
              <a:tr h="485338">
                <a:tc>
                  <a:txBody>
                    <a:bodyPr/>
                    <a:lstStyle/>
                    <a:p>
                      <a:pPr>
                        <a:lnSpc>
                          <a:spcPct val="115000"/>
                        </a:lnSpc>
                        <a:spcAft>
                          <a:spcPts val="0"/>
                        </a:spcAft>
                      </a:pPr>
                      <a:r>
                        <a:rPr lang="en-CA" sz="1800" dirty="0">
                          <a:effectLst/>
                        </a:rPr>
                        <a:t>Toronto</a:t>
                      </a:r>
                      <a:endParaRPr lang="en-C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5,521,235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2,596,420</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47.0</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South Asian, Chinese, Black</a:t>
                      </a:r>
                      <a:endParaRPr lang="en-CA" sz="1600" dirty="0">
                        <a:effectLst/>
                        <a:latin typeface="Calibri"/>
                        <a:ea typeface="Calibri"/>
                        <a:cs typeface="Times New Roman"/>
                      </a:endParaRPr>
                    </a:p>
                  </a:txBody>
                  <a:tcPr marL="68580" marR="68580" marT="0" marB="0"/>
                </a:tc>
              </a:tr>
              <a:tr h="485338">
                <a:tc>
                  <a:txBody>
                    <a:bodyPr/>
                    <a:lstStyle/>
                    <a:p>
                      <a:pPr>
                        <a:lnSpc>
                          <a:spcPct val="115000"/>
                        </a:lnSpc>
                        <a:spcAft>
                          <a:spcPts val="0"/>
                        </a:spcAft>
                      </a:pPr>
                      <a:r>
                        <a:rPr lang="en-CA" sz="1800" dirty="0">
                          <a:effectLst/>
                        </a:rPr>
                        <a:t>Montreal</a:t>
                      </a:r>
                      <a:endParaRPr lang="en-C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3,752,475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762,325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20.3</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Black, Arab, Latin American</a:t>
                      </a:r>
                      <a:endParaRPr lang="en-CA" sz="1600" dirty="0">
                        <a:effectLst/>
                        <a:latin typeface="Calibri"/>
                        <a:ea typeface="Calibri"/>
                        <a:cs typeface="Times New Roman"/>
                      </a:endParaRPr>
                    </a:p>
                  </a:txBody>
                  <a:tcPr marL="68580" marR="68580" marT="0" marB="0"/>
                </a:tc>
              </a:tr>
              <a:tr h="485338">
                <a:tc>
                  <a:txBody>
                    <a:bodyPr/>
                    <a:lstStyle/>
                    <a:p>
                      <a:pPr>
                        <a:lnSpc>
                          <a:spcPct val="115000"/>
                        </a:lnSpc>
                        <a:spcAft>
                          <a:spcPts val="0"/>
                        </a:spcAft>
                      </a:pPr>
                      <a:r>
                        <a:rPr lang="en-CA" sz="1800" dirty="0">
                          <a:effectLst/>
                        </a:rPr>
                        <a:t>Vancouver</a:t>
                      </a:r>
                      <a:endParaRPr lang="en-C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2,280,695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1,030,335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45.2</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Chinese, South Asian, Filipino</a:t>
                      </a:r>
                      <a:endParaRPr lang="en-CA" sz="1600" dirty="0">
                        <a:effectLst/>
                        <a:latin typeface="Calibri"/>
                        <a:ea typeface="Calibri"/>
                        <a:cs typeface="Times New Roman"/>
                      </a:endParaRPr>
                    </a:p>
                  </a:txBody>
                  <a:tcPr marL="68580" marR="68580" marT="0" marB="0"/>
                </a:tc>
              </a:tr>
              <a:tr h="485338">
                <a:tc>
                  <a:txBody>
                    <a:bodyPr/>
                    <a:lstStyle/>
                    <a:p>
                      <a:pPr>
                        <a:lnSpc>
                          <a:spcPct val="115000"/>
                        </a:lnSpc>
                        <a:spcAft>
                          <a:spcPts val="0"/>
                        </a:spcAft>
                      </a:pPr>
                      <a:r>
                        <a:rPr lang="en-CA" sz="1800" dirty="0">
                          <a:effectLst/>
                        </a:rPr>
                        <a:t>Ottawa-Gatineau</a:t>
                      </a:r>
                      <a:endParaRPr lang="en-C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1,215,735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234,015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19.2</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Black, Arab, Chinese</a:t>
                      </a:r>
                      <a:endParaRPr lang="en-CA" sz="1600" dirty="0">
                        <a:effectLst/>
                        <a:latin typeface="Calibri"/>
                        <a:ea typeface="Calibri"/>
                        <a:cs typeface="Times New Roman"/>
                      </a:endParaRPr>
                    </a:p>
                  </a:txBody>
                  <a:tcPr marL="68580" marR="68580" marT="0" marB="0"/>
                </a:tc>
              </a:tr>
              <a:tr h="485338">
                <a:tc>
                  <a:txBody>
                    <a:bodyPr/>
                    <a:lstStyle/>
                    <a:p>
                      <a:pPr>
                        <a:lnSpc>
                          <a:spcPct val="115000"/>
                        </a:lnSpc>
                        <a:spcAft>
                          <a:spcPts val="0"/>
                        </a:spcAft>
                      </a:pPr>
                      <a:r>
                        <a:rPr lang="en-CA" sz="1800" dirty="0">
                          <a:effectLst/>
                        </a:rPr>
                        <a:t>Calgary</a:t>
                      </a:r>
                      <a:endParaRPr lang="en-C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1,199,125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337,420</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28.1</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South Asian, Chinese, Filipino</a:t>
                      </a:r>
                      <a:endParaRPr lang="en-CA" sz="1600" dirty="0">
                        <a:effectLst/>
                        <a:latin typeface="Calibri"/>
                        <a:ea typeface="Calibri"/>
                        <a:cs typeface="Times New Roman"/>
                      </a:endParaRPr>
                    </a:p>
                  </a:txBody>
                  <a:tcPr marL="68580" marR="68580" marT="0" marB="0"/>
                </a:tc>
              </a:tr>
              <a:tr h="485338">
                <a:tc>
                  <a:txBody>
                    <a:bodyPr/>
                    <a:lstStyle/>
                    <a:p>
                      <a:pPr>
                        <a:lnSpc>
                          <a:spcPct val="115000"/>
                        </a:lnSpc>
                        <a:spcAft>
                          <a:spcPts val="0"/>
                        </a:spcAft>
                      </a:pPr>
                      <a:r>
                        <a:rPr lang="en-CA" sz="1800" dirty="0">
                          <a:effectLst/>
                        </a:rPr>
                        <a:t>Edmonton</a:t>
                      </a:r>
                      <a:endParaRPr lang="en-C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1,139,585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254,990</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22.4</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South Asian, Chinese, Filipino</a:t>
                      </a:r>
                      <a:endParaRPr lang="en-CA" sz="1600" dirty="0">
                        <a:effectLst/>
                        <a:latin typeface="Calibri"/>
                        <a:ea typeface="Calibri"/>
                        <a:cs typeface="Times New Roman"/>
                      </a:endParaRPr>
                    </a:p>
                  </a:txBody>
                  <a:tcPr marL="68580" marR="68580" marT="0" marB="0"/>
                </a:tc>
              </a:tr>
              <a:tr h="485338">
                <a:tc>
                  <a:txBody>
                    <a:bodyPr/>
                    <a:lstStyle/>
                    <a:p>
                      <a:pPr>
                        <a:lnSpc>
                          <a:spcPct val="115000"/>
                        </a:lnSpc>
                        <a:spcAft>
                          <a:spcPts val="0"/>
                        </a:spcAft>
                      </a:pPr>
                      <a:r>
                        <a:rPr lang="en-CA" sz="1800" dirty="0">
                          <a:effectLst/>
                        </a:rPr>
                        <a:t>Winnipeg</a:t>
                      </a:r>
                      <a:endParaRPr lang="en-C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714,635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140,770</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19.7</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Filipino, South Asian, Black</a:t>
                      </a:r>
                      <a:endParaRPr lang="en-CA" sz="1600" dirty="0">
                        <a:effectLst/>
                        <a:latin typeface="Calibri"/>
                        <a:ea typeface="Calibri"/>
                        <a:cs typeface="Times New Roman"/>
                      </a:endParaRPr>
                    </a:p>
                  </a:txBody>
                  <a:tcPr marL="68580" marR="68580" marT="0" marB="0"/>
                </a:tc>
              </a:tr>
              <a:tr h="485338">
                <a:tc>
                  <a:txBody>
                    <a:bodyPr/>
                    <a:lstStyle/>
                    <a:p>
                      <a:pPr>
                        <a:lnSpc>
                          <a:spcPct val="115000"/>
                        </a:lnSpc>
                        <a:spcAft>
                          <a:spcPts val="0"/>
                        </a:spcAft>
                      </a:pPr>
                      <a:r>
                        <a:rPr lang="en-CA" sz="1800" dirty="0">
                          <a:effectLst/>
                        </a:rPr>
                        <a:t>Hamilton</a:t>
                      </a:r>
                      <a:endParaRPr lang="en-CA"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708,175</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101,600</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14.3</a:t>
                      </a:r>
                      <a:endParaRPr lang="en-CA" sz="160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South Asian, Black, Chinese</a:t>
                      </a:r>
                      <a:endParaRPr lang="en-CA" sz="16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38945" y="0"/>
            <a:ext cx="85899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Visible minority population and top three visible minority groups, Canada, 2011</a:t>
            </a:r>
            <a:endParaRPr kumimoji="0" lang="en-CA" alt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324541" y="6260613"/>
            <a:ext cx="8233389" cy="523220"/>
          </a:xfrm>
          <a:prstGeom prst="rect">
            <a:avLst/>
          </a:prstGeom>
          <a:noFill/>
        </p:spPr>
        <p:txBody>
          <a:bodyPr wrap="square" rtlCol="0">
            <a:spAutoFit/>
          </a:bodyPr>
          <a:lstStyle/>
          <a:p>
            <a:pPr lvl="0" fontAlgn="base">
              <a:spcBef>
                <a:spcPct val="0"/>
              </a:spcBef>
              <a:spcAft>
                <a:spcPct val="0"/>
              </a:spcAft>
            </a:pPr>
            <a:r>
              <a:rPr lang="en-CA" altLang="en-US" sz="1400" dirty="0">
                <a:solidFill>
                  <a:srgbClr val="000000"/>
                </a:solidFill>
                <a:latin typeface="Calibri" pitchFamily="34" charset="0"/>
                <a:ea typeface="Calibri" pitchFamily="34" charset="0"/>
                <a:cs typeface="Times New Roman" pitchFamily="18" charset="0"/>
              </a:rPr>
              <a:t>Source: Statistics Canada (2013) ‘Immigration and </a:t>
            </a:r>
            <a:r>
              <a:rPr lang="en-CA" altLang="en-US" sz="1400" dirty="0" err="1">
                <a:solidFill>
                  <a:srgbClr val="000000"/>
                </a:solidFill>
                <a:latin typeface="Calibri" pitchFamily="34" charset="0"/>
                <a:ea typeface="Calibri" pitchFamily="34" charset="0"/>
                <a:cs typeface="Times New Roman" pitchFamily="18" charset="0"/>
              </a:rPr>
              <a:t>Ethnocultural</a:t>
            </a:r>
            <a:r>
              <a:rPr lang="en-CA" altLang="en-US" sz="1400" dirty="0">
                <a:solidFill>
                  <a:srgbClr val="000000"/>
                </a:solidFill>
                <a:latin typeface="Calibri" pitchFamily="34" charset="0"/>
                <a:ea typeface="Calibri" pitchFamily="34" charset="0"/>
                <a:cs typeface="Times New Roman" pitchFamily="18" charset="0"/>
              </a:rPr>
              <a:t> Diversity in Canada’ National Household Survey, 2011 p.17</a:t>
            </a:r>
            <a:r>
              <a:rPr lang="en-CA" altLang="en-US" sz="1100" dirty="0">
                <a:solidFill>
                  <a:srgbClr val="000000"/>
                </a:solidFill>
                <a:latin typeface="Calibri" pitchFamily="34" charset="0"/>
                <a:ea typeface="Calibri" pitchFamily="34" charset="0"/>
                <a:cs typeface="Times New Roman" pitchFamily="18" charset="0"/>
              </a:rPr>
              <a:t>)</a:t>
            </a:r>
            <a:endParaRPr lang="en-CA" altLang="en-US"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93028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200" dirty="0">
                <a:latin typeface="Calibri"/>
                <a:ea typeface="Calibri"/>
                <a:cs typeface="Times New Roman"/>
              </a:rPr>
              <a:t>Religious identity and affiliation </a:t>
            </a:r>
            <a:endParaRPr lang="en-CA" dirty="0"/>
          </a:p>
        </p:txBody>
      </p:sp>
      <p:sp>
        <p:nvSpPr>
          <p:cNvPr id="3" name="Content Placeholder 2"/>
          <p:cNvSpPr>
            <a:spLocks noGrp="1"/>
          </p:cNvSpPr>
          <p:nvPr>
            <p:ph sz="quarter" idx="13"/>
          </p:nvPr>
        </p:nvSpPr>
        <p:spPr>
          <a:xfrm>
            <a:off x="609600" y="1600200"/>
            <a:ext cx="7924800" cy="4349080"/>
          </a:xfrm>
        </p:spPr>
        <p:txBody>
          <a:bodyPr>
            <a:noAutofit/>
          </a:bodyPr>
          <a:lstStyle/>
          <a:p>
            <a:pPr marL="0" indent="0">
              <a:buNone/>
            </a:pPr>
            <a:r>
              <a:rPr lang="en-CA" sz="2400" dirty="0" smtClean="0">
                <a:latin typeface="Calibri"/>
                <a:ea typeface="Calibri"/>
                <a:cs typeface="Times New Roman"/>
              </a:rPr>
              <a:t>33,476,688 pop.; 6,775,800 foreign born (20.6%) 200 ethnic origins; 6.25 million identified as visible minority (19%)</a:t>
            </a:r>
          </a:p>
          <a:p>
            <a:r>
              <a:rPr lang="en-CA" sz="2400" dirty="0" smtClean="0">
                <a:latin typeface="Calibri"/>
                <a:ea typeface="Calibri"/>
                <a:cs typeface="Times New Roman"/>
              </a:rPr>
              <a:t>Just </a:t>
            </a:r>
            <a:r>
              <a:rPr lang="en-CA" sz="2400" dirty="0">
                <a:latin typeface="Calibri"/>
                <a:ea typeface="Calibri"/>
                <a:cs typeface="Times New Roman"/>
              </a:rPr>
              <a:t>over two-thirds of the population (67.3%) reported an affiliation with a Christian religion, </a:t>
            </a:r>
            <a:endParaRPr lang="en-CA" sz="2400" dirty="0" smtClean="0">
              <a:latin typeface="Calibri"/>
              <a:ea typeface="Calibri"/>
              <a:cs typeface="Times New Roman"/>
            </a:endParaRPr>
          </a:p>
          <a:p>
            <a:r>
              <a:rPr lang="en-CA" sz="2400" dirty="0">
                <a:latin typeface="Calibri"/>
                <a:ea typeface="Calibri"/>
                <a:cs typeface="Times New Roman"/>
              </a:rPr>
              <a:t>N</a:t>
            </a:r>
            <a:r>
              <a:rPr lang="en-CA" sz="2400" dirty="0" smtClean="0">
                <a:latin typeface="Calibri"/>
                <a:ea typeface="Calibri"/>
                <a:cs typeface="Times New Roman"/>
              </a:rPr>
              <a:t>early </a:t>
            </a:r>
            <a:r>
              <a:rPr lang="en-CA" sz="2400" dirty="0">
                <a:latin typeface="Calibri"/>
                <a:ea typeface="Calibri"/>
                <a:cs typeface="Times New Roman"/>
              </a:rPr>
              <a:t>one-quarter reported no religious affiliation. </a:t>
            </a:r>
            <a:endParaRPr lang="en-CA" sz="2400" dirty="0" smtClean="0">
              <a:latin typeface="Calibri"/>
              <a:ea typeface="Calibri"/>
              <a:cs typeface="Times New Roman"/>
            </a:endParaRPr>
          </a:p>
          <a:p>
            <a:r>
              <a:rPr lang="en-CA" sz="2400" dirty="0" smtClean="0">
                <a:latin typeface="Calibri"/>
                <a:ea typeface="Calibri"/>
                <a:cs typeface="Times New Roman"/>
              </a:rPr>
              <a:t>Slightly </a:t>
            </a:r>
            <a:r>
              <a:rPr lang="en-CA" sz="2400" dirty="0">
                <a:latin typeface="Calibri"/>
                <a:ea typeface="Calibri"/>
                <a:cs typeface="Times New Roman"/>
              </a:rPr>
              <a:t>over one million </a:t>
            </a:r>
            <a:r>
              <a:rPr lang="en-CA" sz="2400" dirty="0" smtClean="0">
                <a:latin typeface="Calibri"/>
                <a:ea typeface="Calibri"/>
                <a:cs typeface="Times New Roman"/>
              </a:rPr>
              <a:t>identified </a:t>
            </a:r>
            <a:r>
              <a:rPr lang="en-CA" sz="2400" dirty="0">
                <a:latin typeface="Calibri"/>
                <a:ea typeface="Calibri"/>
                <a:cs typeface="Times New Roman"/>
              </a:rPr>
              <a:t>themselves as Muslims (3.2</a:t>
            </a:r>
            <a:r>
              <a:rPr lang="en-CA" sz="2400" dirty="0" smtClean="0">
                <a:latin typeface="Calibri"/>
                <a:ea typeface="Calibri"/>
                <a:cs typeface="Times New Roman"/>
              </a:rPr>
              <a:t>%), </a:t>
            </a:r>
          </a:p>
          <a:p>
            <a:r>
              <a:rPr lang="en-CA" sz="2400" dirty="0" smtClean="0">
                <a:latin typeface="Calibri"/>
                <a:ea typeface="Calibri"/>
                <a:cs typeface="Times New Roman"/>
              </a:rPr>
              <a:t>498,000 </a:t>
            </a:r>
            <a:r>
              <a:rPr lang="en-CA" sz="2400" dirty="0">
                <a:latin typeface="Calibri"/>
                <a:ea typeface="Calibri"/>
                <a:cs typeface="Times New Roman"/>
              </a:rPr>
              <a:t>identified themselves as Hindu (1.5%), </a:t>
            </a:r>
            <a:endParaRPr lang="en-CA" sz="2400" dirty="0" smtClean="0">
              <a:latin typeface="Calibri"/>
              <a:ea typeface="Calibri"/>
              <a:cs typeface="Times New Roman"/>
            </a:endParaRPr>
          </a:p>
          <a:p>
            <a:r>
              <a:rPr lang="en-CA" sz="2400" dirty="0" smtClean="0">
                <a:latin typeface="Calibri"/>
                <a:ea typeface="Calibri"/>
                <a:cs typeface="Times New Roman"/>
              </a:rPr>
              <a:t>455,000 </a:t>
            </a:r>
            <a:r>
              <a:rPr lang="en-CA" sz="2400" dirty="0">
                <a:latin typeface="Calibri"/>
                <a:ea typeface="Calibri"/>
                <a:cs typeface="Times New Roman"/>
              </a:rPr>
              <a:t>identified themselves </a:t>
            </a:r>
            <a:r>
              <a:rPr lang="en-CA" sz="2400" dirty="0" smtClean="0">
                <a:latin typeface="Calibri"/>
                <a:ea typeface="Calibri"/>
                <a:cs typeface="Times New Roman"/>
              </a:rPr>
              <a:t>as </a:t>
            </a:r>
            <a:r>
              <a:rPr lang="en-CA" sz="2400" dirty="0">
                <a:latin typeface="Calibri"/>
                <a:ea typeface="Calibri"/>
                <a:cs typeface="Times New Roman"/>
              </a:rPr>
              <a:t>Sikh (1.4%), </a:t>
            </a:r>
            <a:endParaRPr lang="en-CA" sz="2400" dirty="0" smtClean="0">
              <a:latin typeface="Calibri"/>
              <a:ea typeface="Calibri"/>
              <a:cs typeface="Times New Roman"/>
            </a:endParaRPr>
          </a:p>
          <a:p>
            <a:r>
              <a:rPr lang="en-CA" sz="2400" dirty="0" smtClean="0">
                <a:latin typeface="Calibri"/>
                <a:ea typeface="Calibri"/>
                <a:cs typeface="Times New Roman"/>
              </a:rPr>
              <a:t>366,800 </a:t>
            </a:r>
            <a:r>
              <a:rPr lang="en-CA" sz="2400" dirty="0">
                <a:latin typeface="Calibri"/>
                <a:ea typeface="Calibri"/>
                <a:cs typeface="Times New Roman"/>
              </a:rPr>
              <a:t>identified themselves </a:t>
            </a:r>
            <a:r>
              <a:rPr lang="en-CA" sz="2400" dirty="0" smtClean="0">
                <a:latin typeface="Calibri"/>
                <a:ea typeface="Calibri"/>
                <a:cs typeface="Times New Roman"/>
              </a:rPr>
              <a:t>as </a:t>
            </a:r>
            <a:r>
              <a:rPr lang="en-CA" sz="2400" dirty="0">
                <a:latin typeface="Calibri"/>
                <a:ea typeface="Calibri"/>
                <a:cs typeface="Times New Roman"/>
              </a:rPr>
              <a:t>Buddhists (1.1%) and </a:t>
            </a:r>
            <a:endParaRPr lang="en-CA" sz="2400" dirty="0" smtClean="0">
              <a:latin typeface="Calibri"/>
              <a:ea typeface="Calibri"/>
              <a:cs typeface="Times New Roman"/>
            </a:endParaRPr>
          </a:p>
          <a:p>
            <a:r>
              <a:rPr lang="en-CA" sz="2400" dirty="0" smtClean="0">
                <a:latin typeface="Calibri"/>
                <a:ea typeface="Calibri"/>
                <a:cs typeface="Times New Roman"/>
              </a:rPr>
              <a:t>329,500 </a:t>
            </a:r>
            <a:r>
              <a:rPr lang="en-CA" sz="2400" dirty="0">
                <a:latin typeface="Calibri"/>
                <a:ea typeface="Calibri"/>
                <a:cs typeface="Times New Roman"/>
              </a:rPr>
              <a:t>identified themselves </a:t>
            </a:r>
            <a:r>
              <a:rPr lang="en-CA" sz="2400" dirty="0" smtClean="0">
                <a:latin typeface="Calibri"/>
                <a:ea typeface="Calibri"/>
                <a:cs typeface="Times New Roman"/>
              </a:rPr>
              <a:t>as </a:t>
            </a:r>
            <a:r>
              <a:rPr lang="en-CA" sz="2400" dirty="0">
                <a:latin typeface="Calibri"/>
                <a:ea typeface="Calibri"/>
                <a:cs typeface="Times New Roman"/>
              </a:rPr>
              <a:t>Jewish (1.0%).</a:t>
            </a:r>
            <a:endParaRPr lang="en-CA" sz="2400" dirty="0"/>
          </a:p>
        </p:txBody>
      </p:sp>
    </p:spTree>
    <p:extLst>
      <p:ext uri="{BB962C8B-B14F-4D97-AF65-F5344CB8AC3E}">
        <p14:creationId xmlns:p14="http://schemas.microsoft.com/office/powerpoint/2010/main" val="2436256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2348880"/>
            <a:ext cx="4572000" cy="3970318"/>
          </a:xfrm>
          <a:prstGeom prst="rect">
            <a:avLst/>
          </a:prstGeom>
        </p:spPr>
        <p:txBody>
          <a:bodyPr>
            <a:spAutoFit/>
          </a:bodyPr>
          <a:lstStyle/>
          <a:p>
            <a:r>
              <a:rPr lang="en-CA" dirty="0"/>
              <a:t>Diaspora communities in the West will remain </a:t>
            </a:r>
            <a:r>
              <a:rPr lang="en-CA" b="1" dirty="0">
                <a:solidFill>
                  <a:srgbClr val="FFFF00"/>
                </a:solidFill>
              </a:rPr>
              <a:t>prominent in the financing, recruitment and political support for overseas insurgent groups </a:t>
            </a:r>
            <a:r>
              <a:rPr lang="en-CA" dirty="0">
                <a:solidFill>
                  <a:srgbClr val="FFFF00"/>
                </a:solidFill>
              </a:rPr>
              <a:t>and, to </a:t>
            </a:r>
            <a:r>
              <a:rPr lang="en-CA" b="1" dirty="0">
                <a:solidFill>
                  <a:srgbClr val="FFFF00"/>
                </a:solidFill>
              </a:rPr>
              <a:t>a lesser </a:t>
            </a:r>
            <a:r>
              <a:rPr lang="en-CA" b="1" dirty="0" smtClean="0">
                <a:solidFill>
                  <a:srgbClr val="FFFF00"/>
                </a:solidFill>
              </a:rPr>
              <a:t>extent for </a:t>
            </a:r>
            <a:r>
              <a:rPr lang="en-CA" b="1" dirty="0">
                <a:solidFill>
                  <a:srgbClr val="FFFF00"/>
                </a:solidFill>
              </a:rPr>
              <a:t>transnational terrorist organisations, operating against targets located in the Wes</a:t>
            </a:r>
            <a:r>
              <a:rPr lang="en-CA" dirty="0">
                <a:solidFill>
                  <a:srgbClr val="FFFF00"/>
                </a:solidFill>
              </a:rPr>
              <a:t>t</a:t>
            </a:r>
            <a:r>
              <a:rPr lang="en-CA" dirty="0"/>
              <a:t>. ... Conflicts over immigration issues and ethnic minorities will persist, leading periodically to incidents of hate crimes and low-level political terrorism and, more rarely, serious campaigns of inter-communal violence. In the long run, there is </a:t>
            </a:r>
            <a:r>
              <a:rPr lang="en-CA" dirty="0" smtClean="0"/>
              <a:t>, also </a:t>
            </a:r>
            <a:r>
              <a:rPr lang="en-CA" dirty="0"/>
              <a:t>a distinct possibility that new forms of ‘home-grown’ ethnic terrorism may arise, linked to the new ethnic diaspora communities or in violent opposition to these</a:t>
            </a:r>
            <a:r>
              <a:rPr lang="en-CA" dirty="0" smtClean="0"/>
              <a:t>. </a:t>
            </a:r>
            <a:r>
              <a:rPr lang="en-CA" sz="1000" dirty="0" smtClean="0"/>
              <a:t>(Lia; 2005; 141)</a:t>
            </a:r>
            <a:endParaRPr lang="en-CA" dirty="0"/>
          </a:p>
        </p:txBody>
      </p:sp>
      <p:sp>
        <p:nvSpPr>
          <p:cNvPr id="6" name="Rectangle 5"/>
          <p:cNvSpPr/>
          <p:nvPr/>
        </p:nvSpPr>
        <p:spPr>
          <a:xfrm>
            <a:off x="251520" y="188640"/>
            <a:ext cx="4572000" cy="16619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n-CA" dirty="0"/>
              <a:t>‘[w]</a:t>
            </a:r>
            <a:r>
              <a:rPr lang="en-CA" dirty="0" err="1"/>
              <a:t>hile</a:t>
            </a:r>
            <a:r>
              <a:rPr lang="en-CA" dirty="0"/>
              <a:t> Canada is capable of generating some terrorism of its own, the most severe danger has been imported as potential terrorists and terrorist supporters creep in almost unnoticed with the tide of newcomers arriving here every year</a:t>
            </a:r>
            <a:r>
              <a:rPr lang="en-CA" dirty="0" smtClean="0"/>
              <a:t>.’  (</a:t>
            </a:r>
            <a:r>
              <a:rPr lang="en-CA" sz="1200" dirty="0" smtClean="0"/>
              <a:t>Thompson &amp; </a:t>
            </a:r>
            <a:r>
              <a:rPr lang="en-CA" sz="1200" dirty="0" err="1" smtClean="0"/>
              <a:t>Turlej</a:t>
            </a:r>
            <a:r>
              <a:rPr lang="en-CA" sz="1200" dirty="0" smtClean="0"/>
              <a:t> ;2002; 2)</a:t>
            </a:r>
            <a:endParaRPr lang="en-CA" dirty="0"/>
          </a:p>
        </p:txBody>
      </p:sp>
      <p:sp>
        <p:nvSpPr>
          <p:cNvPr id="7" name="Rectangle 6"/>
          <p:cNvSpPr/>
          <p:nvPr/>
        </p:nvSpPr>
        <p:spPr>
          <a:xfrm>
            <a:off x="5292080" y="2606604"/>
            <a:ext cx="3826768" cy="3416320"/>
          </a:xfrm>
          <a:prstGeom prst="rect">
            <a:avLst/>
          </a:prstGeom>
        </p:spPr>
        <p:txBody>
          <a:bodyPr wrap="square">
            <a:spAutoFit/>
          </a:bodyPr>
          <a:lstStyle/>
          <a:p>
            <a:r>
              <a:rPr lang="en-CA" dirty="0"/>
              <a:t>The studied population does include the 24 people who have been charged to date with offences under Canada’s Anti-Terrorism Act…. Significantly, 75 per cent of these individuals are Canadian citizens. This is important because, before and during the Sept. 11, 2001 attacks, adherents to terrorist causes in the West were mostly seen as immigrants who had imported their ideology from abroad. … Yet Canadian-born radicals now “represent a plurality” of those identified as </a:t>
            </a:r>
            <a:r>
              <a:rPr lang="en-CA" dirty="0" smtClean="0"/>
              <a:t>violent…. </a:t>
            </a:r>
            <a:r>
              <a:rPr lang="en-CA" sz="1000" dirty="0" smtClean="0"/>
              <a:t>(Freeze;; 2013;)</a:t>
            </a:r>
            <a:endParaRPr lang="en-CA" dirty="0"/>
          </a:p>
        </p:txBody>
      </p:sp>
      <p:sp>
        <p:nvSpPr>
          <p:cNvPr id="8" name="TextBox 7"/>
          <p:cNvSpPr txBox="1"/>
          <p:nvPr/>
        </p:nvSpPr>
        <p:spPr>
          <a:xfrm>
            <a:off x="5292080" y="620688"/>
            <a:ext cx="3672408" cy="1754326"/>
          </a:xfrm>
          <a:prstGeom prst="rect">
            <a:avLst/>
          </a:prstGeom>
          <a:noFill/>
        </p:spPr>
        <p:txBody>
          <a:bodyPr wrap="square" rtlCol="0">
            <a:spAutoFit/>
          </a:bodyPr>
          <a:lstStyle/>
          <a:p>
            <a:r>
              <a:rPr lang="en-CA" b="1" dirty="0" smtClean="0">
                <a:solidFill>
                  <a:srgbClr val="92D050"/>
                </a:solidFill>
              </a:rPr>
              <a:t>Parent &amp; Ellis (2011) 21 cases of Radicalization 2002-2011</a:t>
            </a:r>
          </a:p>
          <a:p>
            <a:r>
              <a:rPr lang="en-CA" b="1" dirty="0" smtClean="0">
                <a:solidFill>
                  <a:srgbClr val="92D050"/>
                </a:solidFill>
              </a:rPr>
              <a:t>Mullins (2013) 1991-2011 35 individuals pre-9/11 &amp; 29 individuals post-9/11</a:t>
            </a:r>
          </a:p>
          <a:p>
            <a:r>
              <a:rPr lang="en-CA" b="1" dirty="0" smtClean="0">
                <a:solidFill>
                  <a:srgbClr val="92D050"/>
                </a:solidFill>
              </a:rPr>
              <a:t>Non-AQ-inspired data – suggests material support offences </a:t>
            </a:r>
            <a:endParaRPr lang="en-CA" b="1" dirty="0">
              <a:solidFill>
                <a:srgbClr val="92D050"/>
              </a:solidFill>
            </a:endParaRPr>
          </a:p>
        </p:txBody>
      </p:sp>
    </p:spTree>
    <p:extLst>
      <p:ext uri="{BB962C8B-B14F-4D97-AF65-F5344CB8AC3E}">
        <p14:creationId xmlns:p14="http://schemas.microsoft.com/office/powerpoint/2010/main" val="3839016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Mosaic Institute report (2014)</a:t>
            </a:r>
            <a:endParaRPr lang="en-CA" dirty="0"/>
          </a:p>
        </p:txBody>
      </p:sp>
      <p:sp>
        <p:nvSpPr>
          <p:cNvPr id="6" name="Content Placeholder 5"/>
          <p:cNvSpPr>
            <a:spLocks noGrp="1"/>
          </p:cNvSpPr>
          <p:nvPr>
            <p:ph sz="quarter" idx="13"/>
          </p:nvPr>
        </p:nvSpPr>
        <p:spPr/>
        <p:txBody>
          <a:bodyPr>
            <a:normAutofit fontScale="92500" lnSpcReduction="10000"/>
          </a:bodyPr>
          <a:lstStyle/>
          <a:p>
            <a:r>
              <a:rPr lang="en-CA" sz="2000" dirty="0"/>
              <a:t>data on eight conflict zones – North and South Sudan; the Horn of Africa (predominantly Ethiopia, Eritrea, Somalia); the Middle East (with specific reference to the Israel/Palestine conflict); Afghanistan; Armenia/Turkey; the countries of the former Yugoslavia; Sri Lanka; and </a:t>
            </a:r>
            <a:r>
              <a:rPr lang="en-CA" sz="2000" dirty="0" smtClean="0"/>
              <a:t>India/Pakistan</a:t>
            </a:r>
          </a:p>
          <a:p>
            <a:r>
              <a:rPr lang="en-CA" sz="2000" dirty="0" smtClean="0"/>
              <a:t>‘[</a:t>
            </a:r>
            <a:r>
              <a:rPr lang="en-CA" sz="2000" dirty="0"/>
              <a:t>w]hat our research found is that regardless of where or what conflict people come from, or what we endured during or as a result of it, </a:t>
            </a:r>
            <a:r>
              <a:rPr lang="en-CA" sz="2000" i="1" dirty="0"/>
              <a:t>we don’t “import” conflict in its “back home” form when we come to Canada</a:t>
            </a:r>
            <a:r>
              <a:rPr lang="en-CA" sz="2000" dirty="0" smtClean="0"/>
              <a:t>.’</a:t>
            </a:r>
          </a:p>
          <a:p>
            <a:r>
              <a:rPr lang="en-CA" sz="2000" dirty="0" smtClean="0"/>
              <a:t>‘Canadians </a:t>
            </a:r>
            <a:r>
              <a:rPr lang="en-CA" sz="2000" i="1" dirty="0"/>
              <a:t>imagine </a:t>
            </a:r>
            <a:r>
              <a:rPr lang="en-CA" sz="2000" dirty="0"/>
              <a:t>that overseas conflict will hurt us, and we imagine that newer Canadians, or Canadians who come from places where violent conflict persists, will bring their conflict with them in ways that could hurt us</a:t>
            </a:r>
            <a:r>
              <a:rPr lang="en-CA" sz="2000" dirty="0" smtClean="0"/>
              <a:t>.’ </a:t>
            </a:r>
          </a:p>
          <a:p>
            <a:r>
              <a:rPr lang="en-CA" sz="2000" dirty="0" smtClean="0"/>
              <a:t>‘In </a:t>
            </a:r>
            <a:r>
              <a:rPr lang="en-CA" sz="2000" dirty="0"/>
              <a:t>fairly short order, Canadians who come from conflict don’t view violence in Canada as helpful to their cause, their people, or their “side” of the overseas conflict</a:t>
            </a:r>
            <a:r>
              <a:rPr lang="en-CA" sz="2000" dirty="0" smtClean="0"/>
              <a:t>.’</a:t>
            </a:r>
          </a:p>
          <a:p>
            <a:endParaRPr lang="en-CA" dirty="0"/>
          </a:p>
        </p:txBody>
      </p:sp>
    </p:spTree>
    <p:extLst>
      <p:ext uri="{BB962C8B-B14F-4D97-AF65-F5344CB8AC3E}">
        <p14:creationId xmlns:p14="http://schemas.microsoft.com/office/powerpoint/2010/main" val="1706355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lstStyle/>
          <a:p>
            <a:pPr marL="0" indent="0">
              <a:buNone/>
            </a:pPr>
            <a:r>
              <a:rPr lang="en-CA" dirty="0" err="1" smtClean="0"/>
              <a:t>Hegghammer</a:t>
            </a:r>
            <a:r>
              <a:rPr lang="en-CA" dirty="0"/>
              <a:t> </a:t>
            </a:r>
            <a:r>
              <a:rPr lang="en-CA" dirty="0" smtClean="0"/>
              <a:t>(2013) </a:t>
            </a:r>
            <a:r>
              <a:rPr lang="en-CA" dirty="0"/>
              <a:t>, ‘when Western jihadists first considered using violence they were… more likely to join a distant warzone than attack at home</a:t>
            </a:r>
            <a:r>
              <a:rPr lang="en-CA" dirty="0" smtClean="0"/>
              <a:t>.’</a:t>
            </a:r>
          </a:p>
          <a:p>
            <a:pPr marL="0" indent="0">
              <a:buNone/>
            </a:pPr>
            <a:r>
              <a:rPr lang="en-CA" dirty="0" smtClean="0"/>
              <a:t>Mullins (2013) </a:t>
            </a:r>
            <a:r>
              <a:rPr lang="en-CA" dirty="0"/>
              <a:t>Canada’s experience </a:t>
            </a:r>
            <a:r>
              <a:rPr lang="en-CA" dirty="0" smtClean="0"/>
              <a:t>prior </a:t>
            </a:r>
            <a:r>
              <a:rPr lang="en-CA" dirty="0"/>
              <a:t>to 9/11 involved, predominantly, individuals going abroad, or using Canada as a base for planning, recruitment, and support for terrorist activity.</a:t>
            </a:r>
            <a:endParaRPr lang="en-CA" dirty="0"/>
          </a:p>
        </p:txBody>
      </p:sp>
      <p:sp>
        <p:nvSpPr>
          <p:cNvPr id="3" name="Content Placeholder 2"/>
          <p:cNvSpPr>
            <a:spLocks noGrp="1"/>
          </p:cNvSpPr>
          <p:nvPr>
            <p:ph sz="quarter" idx="13"/>
          </p:nvPr>
        </p:nvSpPr>
        <p:spPr/>
        <p:txBody>
          <a:bodyPr>
            <a:normAutofit fontScale="92500"/>
          </a:bodyPr>
          <a:lstStyle/>
          <a:p>
            <a:pPr marL="0" lvl="0" indent="0">
              <a:buNone/>
            </a:pPr>
            <a:r>
              <a:rPr lang="en-CA" dirty="0"/>
              <a:t>“armed resistance, but only over there”; </a:t>
            </a:r>
          </a:p>
          <a:p>
            <a:pPr marL="0" lvl="0" indent="0">
              <a:buNone/>
            </a:pPr>
            <a:r>
              <a:rPr lang="en-CA" dirty="0"/>
              <a:t>“If the other side refuses to talk, it is okay to pick up the sword, but only there, not here.” </a:t>
            </a:r>
          </a:p>
          <a:p>
            <a:pPr marL="0" lvl="0" indent="0">
              <a:buNone/>
            </a:pPr>
            <a:r>
              <a:rPr lang="en-CA" dirty="0"/>
              <a:t>“sometimes it feels as though vio­lence is the only way that people can stand up against the violence that is being done to them. I would never advocate violence here </a:t>
            </a:r>
            <a:r>
              <a:rPr lang="en-CA" dirty="0" smtClean="0"/>
              <a:t>– …never </a:t>
            </a:r>
            <a:r>
              <a:rPr lang="en-CA" dirty="0"/>
              <a:t>advocate for violence against the Canadian government or </a:t>
            </a:r>
            <a:r>
              <a:rPr lang="en-CA" dirty="0" smtClean="0"/>
              <a:t>people.”</a:t>
            </a:r>
            <a:endParaRPr lang="en-CA" dirty="0"/>
          </a:p>
          <a:p>
            <a:pPr marL="0" lvl="0" indent="0">
              <a:buNone/>
            </a:pPr>
            <a:r>
              <a:rPr lang="en-CA" dirty="0" smtClean="0"/>
              <a:t>“Violence </a:t>
            </a:r>
            <a:r>
              <a:rPr lang="en-CA" dirty="0"/>
              <a:t>works for Afghanistan – there. Putting fear in foreigners’ minds and telling them to get </a:t>
            </a:r>
            <a:r>
              <a:rPr lang="en-CA" dirty="0" smtClean="0"/>
              <a:t>out.”</a:t>
            </a:r>
            <a:endParaRPr lang="en-CA" dirty="0"/>
          </a:p>
          <a:p>
            <a:pPr marL="0" indent="0">
              <a:buNone/>
            </a:pPr>
            <a:endParaRPr lang="en-CA" dirty="0"/>
          </a:p>
        </p:txBody>
      </p:sp>
      <p:sp>
        <p:nvSpPr>
          <p:cNvPr id="4" name="Title 3"/>
          <p:cNvSpPr>
            <a:spLocks noGrp="1"/>
          </p:cNvSpPr>
          <p:nvPr>
            <p:ph type="title"/>
          </p:nvPr>
        </p:nvSpPr>
        <p:spPr>
          <a:xfrm>
            <a:off x="609600" y="274638"/>
            <a:ext cx="4682480" cy="706090"/>
          </a:xfrm>
        </p:spPr>
        <p:txBody>
          <a:bodyPr/>
          <a:lstStyle/>
          <a:p>
            <a:pPr algn="ctr"/>
            <a:r>
              <a:rPr lang="en-CA" dirty="0" smtClean="0"/>
              <a:t>But…</a:t>
            </a:r>
            <a:endParaRPr lang="en-CA" dirty="0"/>
          </a:p>
        </p:txBody>
      </p:sp>
      <p:sp>
        <p:nvSpPr>
          <p:cNvPr id="5" name="Text Placeholder 4"/>
          <p:cNvSpPr>
            <a:spLocks noGrp="1"/>
          </p:cNvSpPr>
          <p:nvPr>
            <p:ph type="body" idx="1"/>
          </p:nvPr>
        </p:nvSpPr>
        <p:spPr/>
        <p:txBody>
          <a:bodyPr/>
          <a:lstStyle/>
          <a:p>
            <a:pPr algn="ctr"/>
            <a:r>
              <a:rPr lang="en-CA" b="1" dirty="0" smtClean="0"/>
              <a:t>Violence abroad</a:t>
            </a:r>
            <a:endParaRPr lang="en-CA" b="1" dirty="0"/>
          </a:p>
        </p:txBody>
      </p:sp>
      <p:sp>
        <p:nvSpPr>
          <p:cNvPr id="6" name="Text Placeholder 5"/>
          <p:cNvSpPr>
            <a:spLocks noGrp="1"/>
          </p:cNvSpPr>
          <p:nvPr>
            <p:ph type="body" sz="quarter" idx="3"/>
          </p:nvPr>
        </p:nvSpPr>
        <p:spPr/>
        <p:txBody>
          <a:bodyPr/>
          <a:lstStyle/>
          <a:p>
            <a:pPr algn="ctr"/>
            <a:r>
              <a:rPr lang="en-CA" b="1" dirty="0" smtClean="0"/>
              <a:t>To stay or to go?</a:t>
            </a:r>
            <a:endParaRPr lang="en-CA" b="1" dirty="0"/>
          </a:p>
        </p:txBody>
      </p:sp>
      <p:sp>
        <p:nvSpPr>
          <p:cNvPr id="7" name="TextBox 6"/>
          <p:cNvSpPr txBox="1"/>
          <p:nvPr/>
        </p:nvSpPr>
        <p:spPr>
          <a:xfrm>
            <a:off x="539552" y="908720"/>
            <a:ext cx="7992888" cy="646331"/>
          </a:xfrm>
          <a:prstGeom prst="rect">
            <a:avLst/>
          </a:prstGeom>
          <a:noFill/>
        </p:spPr>
        <p:txBody>
          <a:bodyPr wrap="square" rtlCol="0">
            <a:spAutoFit/>
          </a:bodyPr>
          <a:lstStyle/>
          <a:p>
            <a:r>
              <a:rPr lang="en-CA" dirty="0"/>
              <a:t>authors stress </a:t>
            </a:r>
            <a:r>
              <a:rPr lang="en-CA" dirty="0" smtClean="0"/>
              <a:t>findings </a:t>
            </a:r>
            <a:r>
              <a:rPr lang="en-CA" dirty="0"/>
              <a:t>do not ‘suggest that no individual Canadians ever become radicalized in Canada, or support extremist and even violently extremist viewpoints or organizations.’</a:t>
            </a:r>
            <a:endParaRPr lang="en-CA" dirty="0"/>
          </a:p>
        </p:txBody>
      </p:sp>
    </p:spTree>
    <p:extLst>
      <p:ext uri="{BB962C8B-B14F-4D97-AF65-F5344CB8AC3E}">
        <p14:creationId xmlns:p14="http://schemas.microsoft.com/office/powerpoint/2010/main" val="1331967419"/>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509</TotalTime>
  <Words>1927</Words>
  <Application>Microsoft Office PowerPoint</Application>
  <PresentationFormat>On-screen Show (4:3)</PresentationFormat>
  <Paragraphs>157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Horizon</vt:lpstr>
      <vt:lpstr>The future(s) of terrorism and Canadian national security </vt:lpstr>
      <vt:lpstr>PROJECT OUTLINE</vt:lpstr>
      <vt:lpstr>three underlying assumptions</vt:lpstr>
      <vt:lpstr>Baseline of terrorism</vt:lpstr>
      <vt:lpstr>PowerPoint Presentation</vt:lpstr>
      <vt:lpstr>Religious identity and affiliation </vt:lpstr>
      <vt:lpstr>PowerPoint Presentation</vt:lpstr>
      <vt:lpstr>Mosaic Institute report (2014)</vt:lpstr>
      <vt:lpstr>But…</vt:lpstr>
      <vt:lpstr>Foreign Fighters</vt:lpstr>
      <vt:lpstr>PowerPoint Presentation</vt:lpstr>
      <vt:lpstr>PowerPoint Presentation</vt:lpstr>
      <vt:lpstr>Probable real problems</vt:lpstr>
      <vt:lpstr>PowerPoint Presentation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dc:creator>
  <cp:keywords>TSAS 2014</cp:keywords>
  <cp:lastModifiedBy>Jeremy</cp:lastModifiedBy>
  <cp:revision>19</cp:revision>
  <dcterms:created xsi:type="dcterms:W3CDTF">2014-05-29T22:52:06Z</dcterms:created>
  <dcterms:modified xsi:type="dcterms:W3CDTF">2014-05-30T15:22:10Z</dcterms:modified>
</cp:coreProperties>
</file>