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</p:sldMasterIdLst>
  <p:notesMasterIdLst>
    <p:notesMasterId r:id="rId14"/>
  </p:notesMasterIdLst>
  <p:handoutMasterIdLst>
    <p:handoutMasterId r:id="rId15"/>
  </p:handoutMasterIdLst>
  <p:sldIdLst>
    <p:sldId id="572" r:id="rId2"/>
    <p:sldId id="830" r:id="rId3"/>
    <p:sldId id="840" r:id="rId4"/>
    <p:sldId id="832" r:id="rId5"/>
    <p:sldId id="833" r:id="rId6"/>
    <p:sldId id="844" r:id="rId7"/>
    <p:sldId id="841" r:id="rId8"/>
    <p:sldId id="842" r:id="rId9"/>
    <p:sldId id="835" r:id="rId10"/>
    <p:sldId id="836" r:id="rId11"/>
    <p:sldId id="837" r:id="rId12"/>
    <p:sldId id="843" r:id="rId13"/>
  </p:sldIdLst>
  <p:sldSz cx="9144000" cy="6858000" type="screen4x3"/>
  <p:notesSz cx="6858000" cy="9296400"/>
  <p:custShowLst>
    <p:custShow name="Autocorrelation Tables - Crime" id="0">
      <p:sldLst/>
    </p:custShow>
    <p:custShow name="Autocorrelation Table - Factors" id="1">
      <p:sldLst/>
    </p:custShow>
    <p:custShow name="Autocorrelation Tables - PH" id="2">
      <p:sldLst/>
    </p:custShow>
    <p:custShow name="Factor Composition" id="3">
      <p:sldLst/>
    </p:custShow>
    <p:custShow name="Model Construction Iterations" id="4">
      <p:sldLst/>
    </p:custShow>
    <p:custShow name="Half-Year Lags" id="5">
      <p:sldLst/>
    </p:custShow>
    <p:custShow name="Two-Year Lags" id="6">
      <p:sldLst/>
    </p:custShow>
    <p:custShow name="Dependence Models" id="7">
      <p:sldLst/>
    </p:custShow>
    <p:custShow name="Randomness of Residuals" id="8">
      <p:sldLst/>
    </p:custShow>
    <p:custShow name="Influential Cases - Reduced" id="9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99FF"/>
    <a:srgbClr val="00CC00"/>
    <a:srgbClr val="FF3300"/>
    <a:srgbClr val="FF66CC"/>
    <a:srgbClr val="CC66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63" autoAdjust="0"/>
    <p:restoredTop sz="76079" autoAdjust="0"/>
  </p:normalViewPr>
  <p:slideViewPr>
    <p:cSldViewPr>
      <p:cViewPr>
        <p:scale>
          <a:sx n="66" d="100"/>
          <a:sy n="66" d="100"/>
        </p:scale>
        <p:origin x="-6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152" y="-7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DE8E498-675C-42EA-B368-79B9971A7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35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3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09D94E-3172-44BB-95CC-22EC8A2A7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37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07766A-069A-46C8-A4E3-78D05ED575B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80D5E-FD12-406D-85CA-E9B5C44F51E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There are a number of options</a:t>
            </a:r>
            <a:r>
              <a:rPr lang="en-US" sz="1800" baseline="0" dirty="0" smtClean="0"/>
              <a:t> available for estimating the number of extremists – however, it is necessary to first discuss the specific issues with extremist populations </a:t>
            </a:r>
          </a:p>
          <a:p>
            <a:pPr marL="342900" indent="-342900" eaLnBrk="1" hangingPunct="1">
              <a:buAutoNum type="arabicPeriod"/>
            </a:pPr>
            <a:r>
              <a:rPr lang="en-US" sz="1800" baseline="0" dirty="0" smtClean="0"/>
              <a:t>Defining extremist/extremism – there is no single, universally accepted definition of terrorism (changes by country and even sometimes agency) </a:t>
            </a:r>
          </a:p>
          <a:p>
            <a:pPr marL="800100" lvl="1" indent="-342900" eaLnBrk="1" hangingPunct="1">
              <a:buAutoNum type="arabicPeriod"/>
            </a:pPr>
            <a:r>
              <a:rPr lang="en-US" sz="1800" baseline="0" dirty="0" smtClean="0"/>
              <a:t>Available definitions are often cumbersome and quite vague</a:t>
            </a:r>
          </a:p>
          <a:p>
            <a:pPr marL="342900" lvl="0" indent="-342900" eaLnBrk="1" hangingPunct="1">
              <a:buAutoNum type="arabicPeriod"/>
            </a:pPr>
            <a:r>
              <a:rPr lang="en-US" sz="1800" baseline="0" dirty="0" smtClean="0"/>
              <a:t>Terrorism has a very negative connotation (characteristically associated with words such as mad or evil) – this stigma may make respondents reluctant to identify themselves in such a way, and thus unwilling to participate in a study</a:t>
            </a:r>
          </a:p>
          <a:p>
            <a:pPr marL="342900" lvl="0" indent="-342900" eaLnBrk="1" hangingPunct="1">
              <a:buAutoNum type="arabicPeriod"/>
            </a:pPr>
            <a:r>
              <a:rPr lang="en-US" sz="1800" baseline="0" dirty="0" smtClean="0"/>
              <a:t>Terrorism is a criminal offence – unlikely that individuals will admit to engaging in </a:t>
            </a:r>
            <a:r>
              <a:rPr lang="en-US" sz="1800" baseline="0" dirty="0" err="1" smtClean="0"/>
              <a:t>behaviour</a:t>
            </a:r>
            <a:r>
              <a:rPr lang="en-US" sz="1800" baseline="0" dirty="0" smtClean="0"/>
              <a:t> that could result in criminal prosecution</a:t>
            </a:r>
          </a:p>
          <a:p>
            <a:pPr marL="342900" lvl="0" indent="-342900" eaLnBrk="1" hangingPunct="1">
              <a:buAutoNum type="arabicPeriod"/>
            </a:pPr>
            <a:r>
              <a:rPr lang="en-US" sz="1800" baseline="0" dirty="0" smtClean="0"/>
              <a:t>Terrorists are a different breed </a:t>
            </a:r>
          </a:p>
          <a:p>
            <a:pPr marL="800100" lvl="1" indent="-342900" eaLnBrk="1" hangingPunct="1">
              <a:buAutoNum type="arabicPeriod"/>
            </a:pPr>
            <a:r>
              <a:rPr lang="en-US" sz="1800" baseline="0" dirty="0" smtClean="0"/>
              <a:t>Extreme level of violence used by terrorists – potential for loss of life and property damage makes it unlikely these individuals will be free if caught</a:t>
            </a:r>
          </a:p>
          <a:p>
            <a:pPr marL="800100" lvl="1" indent="-342900" eaLnBrk="1" hangingPunct="1">
              <a:buAutoNum type="arabicPeriod"/>
            </a:pPr>
            <a:r>
              <a:rPr lang="en-US" sz="1800" baseline="0" dirty="0" smtClean="0"/>
              <a:t>Clandestine – take covert to whole new level (hide lifestyle even from family and friends – appear normal – makes it difficult to detect them)</a:t>
            </a:r>
          </a:p>
          <a:p>
            <a:pPr marL="800100" lvl="1" indent="-342900" eaLnBrk="1" hangingPunct="1">
              <a:buAutoNum type="arabicPeriod"/>
            </a:pPr>
            <a:r>
              <a:rPr lang="en-US" sz="1800" baseline="0" dirty="0" smtClean="0"/>
              <a:t>Global phenomenon – extremists can be anywhere and travel anywhere (not limited by any boundaries or borders) </a:t>
            </a:r>
          </a:p>
          <a:p>
            <a:pPr marL="342900" lvl="0" indent="-342900" eaLnBrk="1" hangingPunct="1">
              <a:buAutoNum type="arabicPeriod"/>
            </a:pPr>
            <a:r>
              <a:rPr lang="en-US" sz="1800" baseline="0" dirty="0" smtClean="0"/>
              <a:t>Both an individual and group phenomenon (dynamic activity – changes its structure and tactics consistently) 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050925" y="4452938"/>
            <a:ext cx="46640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80D5E-FD12-406D-85CA-E9B5C44F51E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Given the potential</a:t>
            </a:r>
            <a:r>
              <a:rPr lang="en-US" sz="1800" baseline="0" dirty="0" smtClean="0"/>
              <a:t> difficulties with obtaining reliable official data and the highly secretive and mobile nature of this population the best technique available is link tracing, and, more specifically, </a:t>
            </a:r>
            <a:r>
              <a:rPr lang="en-US" sz="1800" dirty="0" smtClean="0"/>
              <a:t>RDS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dirty="0" smtClean="0"/>
              <a:t>RDS accounts</a:t>
            </a:r>
            <a:r>
              <a:rPr lang="en-US" sz="1800" baseline="0" dirty="0" smtClean="0"/>
              <a:t> for a number of the challenges presented by extremists populations (anonymized and allows for researchers to reach the vulnerable and recluse members of this population)</a:t>
            </a:r>
          </a:p>
          <a:p>
            <a:pPr marL="0" indent="0" eaLnBrk="1" hangingPunct="1">
              <a:buFontTx/>
              <a:buNone/>
            </a:pPr>
            <a:endParaRPr lang="en-US" sz="1800" baseline="0" dirty="0" smtClean="0"/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How would this work: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Need to define the population – in Canada, need to be aware that many different groups may be operating (religious extremists, ecological extremists, politically-motivated groups, etc.) </a:t>
            </a:r>
          </a:p>
          <a:p>
            <a:pPr marL="742950" lvl="1" indent="-285750" eaLnBrk="1" hangingPunct="1">
              <a:buFontTx/>
              <a:buChar char="-"/>
            </a:pPr>
            <a:r>
              <a:rPr lang="en-US" sz="1800" baseline="0" dirty="0" smtClean="0"/>
              <a:t>Need to know the climate in Canada, and identify what groups may exist at any given time in Canada</a:t>
            </a:r>
          </a:p>
          <a:p>
            <a:pPr marL="742950" lvl="1" indent="-285750" eaLnBrk="1" hangingPunct="1">
              <a:buFontTx/>
              <a:buChar char="-"/>
            </a:pPr>
            <a:r>
              <a:rPr lang="en-US" sz="1800" baseline="0" dirty="0" smtClean="0"/>
              <a:t>Then, need to obtain a starting contact with each potential type of group </a:t>
            </a:r>
            <a:endParaRPr lang="en-US" sz="1800" dirty="0" smtClean="0"/>
          </a:p>
          <a:p>
            <a:pPr eaLnBrk="1" hangingPunct="1"/>
            <a:r>
              <a:rPr lang="en-US" sz="1800" dirty="0" smtClean="0"/>
              <a:t>Need to be able to locate and contact members of this population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dirty="0" smtClean="0"/>
              <a:t>Due to clandestine nature,</a:t>
            </a:r>
            <a:r>
              <a:rPr lang="en-US" sz="1800" baseline="0" dirty="0" smtClean="0"/>
              <a:t> physical contact may be near impossible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Internet provides our best hope (provides virtual networks for extremists) </a:t>
            </a:r>
          </a:p>
          <a:p>
            <a:pPr marL="742950" lvl="1" indent="-285750" eaLnBrk="1" hangingPunct="1">
              <a:buFontTx/>
              <a:buChar char="-"/>
            </a:pPr>
            <a:r>
              <a:rPr lang="en-US" sz="1800" baseline="0" dirty="0" smtClean="0"/>
              <a:t>Need to find websites, chat rooms and blogs that extremists are using to communicate (this may be challenging – need to build a rapport while being transparent…. May find people are unwilling to participate even in the anonymized forum) </a:t>
            </a:r>
          </a:p>
          <a:p>
            <a:pPr marL="1200150" lvl="2" indent="-285750" eaLnBrk="1" hangingPunct="1">
              <a:buFontTx/>
              <a:buChar char="-"/>
            </a:pPr>
            <a:r>
              <a:rPr lang="en-US" sz="1800" baseline="0" dirty="0" smtClean="0"/>
              <a:t>May not have most violent extremists on forums </a:t>
            </a:r>
          </a:p>
          <a:p>
            <a:pPr marL="1200150" lvl="2" indent="-285750" eaLnBrk="1" hangingPunct="1">
              <a:buFontTx/>
              <a:buChar char="-"/>
            </a:pPr>
            <a:r>
              <a:rPr lang="en-US" sz="1800" baseline="0" dirty="0" smtClean="0"/>
              <a:t>Need to remain up-to-date on current sites (sites can change due to detection or a group disbanding) </a:t>
            </a:r>
          </a:p>
          <a:p>
            <a:pPr marL="742950" lvl="1" indent="-285750" eaLnBrk="1" hangingPunct="1">
              <a:buFontTx/>
              <a:buChar char="-"/>
            </a:pPr>
            <a:r>
              <a:rPr lang="en-US" sz="1800" baseline="0" dirty="0" smtClean="0"/>
              <a:t>Internet is highly anonymized – researcher needs to be able to ensure individual participants are not duplicated </a:t>
            </a:r>
          </a:p>
          <a:p>
            <a:pPr marL="1200150" lvl="2" indent="-285750" eaLnBrk="1" hangingPunct="1">
              <a:buFontTx/>
              <a:buChar char="-"/>
            </a:pPr>
            <a:r>
              <a:rPr lang="en-US" sz="1800" baseline="0" dirty="0" smtClean="0"/>
              <a:t>How can you tell the individual is actually in Canada?</a:t>
            </a:r>
          </a:p>
          <a:p>
            <a:pPr marL="0" lvl="0" indent="0" eaLnBrk="1" hangingPunct="1">
              <a:buFontTx/>
              <a:buNone/>
            </a:pPr>
            <a:r>
              <a:rPr lang="en-US" sz="1800" baseline="0" dirty="0" smtClean="0"/>
              <a:t>Still serious challenges for obtaining an accurate estimate of extremists in Canada </a:t>
            </a:r>
          </a:p>
          <a:p>
            <a:pPr marL="0" lvl="0" indent="0" eaLnBrk="1" hangingPunct="1">
              <a:buFontTx/>
              <a:buNone/>
            </a:pPr>
            <a:r>
              <a:rPr lang="en-US" sz="1800" baseline="0" dirty="0" smtClean="0"/>
              <a:t>- Real value in RDS is the fact that it can provide us with information to use as a starting point for future research – can highlight information about the networks that connect extremists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050925" y="4452938"/>
            <a:ext cx="46640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80D5E-FD12-406D-85CA-E9B5C44F51E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050925" y="4452938"/>
            <a:ext cx="46640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80D5E-FD12-406D-85CA-E9B5C44F51E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Hidden populations refers to small subpopulations of individuals who are vulnerable</a:t>
            </a:r>
            <a:r>
              <a:rPr lang="en-US" sz="1800" baseline="0" dirty="0" smtClean="0"/>
              <a:t> or socially stigmatized and who engage in low-visibility and often illegal or illicit </a:t>
            </a:r>
            <a:r>
              <a:rPr lang="en-US" sz="1800" baseline="0" dirty="0" err="1" smtClean="0"/>
              <a:t>behaviours</a:t>
            </a:r>
            <a:r>
              <a:rPr lang="en-US" sz="1800" baseline="0" dirty="0" smtClean="0"/>
              <a:t> (terrorists are part of this grouping)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Methodological issues for studying this types of populations – require special, non-probability sampling techniques </a:t>
            </a:r>
          </a:p>
          <a:p>
            <a:pPr marL="0" indent="0" eaLnBrk="1" hangingPunct="1">
              <a:buFontTx/>
              <a:buNone/>
            </a:pPr>
            <a:endParaRPr lang="en-US" sz="1800" dirty="0" smtClean="0"/>
          </a:p>
          <a:p>
            <a:pPr eaLnBrk="1" hangingPunct="1"/>
            <a:r>
              <a:rPr lang="en-US" sz="1800" dirty="0" smtClean="0"/>
              <a:t>Need to determine</a:t>
            </a:r>
            <a:r>
              <a:rPr lang="en-US" sz="1800" baseline="0" dirty="0" smtClean="0"/>
              <a:t> which method would best work for determining the number of extremists </a:t>
            </a:r>
            <a:endParaRPr lang="en-US" sz="1800" dirty="0" smtClean="0"/>
          </a:p>
          <a:p>
            <a:pPr eaLnBrk="1" hangingPunct="1"/>
            <a:r>
              <a:rPr lang="en-US" sz="1800" dirty="0" smtClean="0"/>
              <a:t>Violent extremism and terrorism are among the most salient</a:t>
            </a:r>
            <a:r>
              <a:rPr lang="en-US" sz="1800" baseline="0" dirty="0" smtClean="0"/>
              <a:t> policy issues facing governments today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Problem is that we do not have sound estimates of the number of violent extremists (numbers are based on wild speculation at this point)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Because policy initiatives are aimed at preventing or reducing radicalization, knowing the number of terrorists provides a baseline against which these programs may be evaluated </a:t>
            </a:r>
          </a:p>
          <a:p>
            <a:pPr marL="742950" lvl="1" indent="-285750" eaLnBrk="1" hangingPunct="1">
              <a:buFontTx/>
              <a:buChar char="-"/>
            </a:pPr>
            <a:r>
              <a:rPr lang="en-US" sz="1800" baseline="0" dirty="0" smtClean="0"/>
              <a:t>Allow for better </a:t>
            </a:r>
            <a:r>
              <a:rPr lang="en-US" sz="1800" baseline="0" dirty="0" err="1" smtClean="0"/>
              <a:t>allottment</a:t>
            </a:r>
            <a:r>
              <a:rPr lang="en-US" sz="1800" baseline="0" dirty="0" smtClean="0"/>
              <a:t> of resources and a greater understanding of the true threat posed by terrorism  </a:t>
            </a:r>
          </a:p>
          <a:p>
            <a:pPr marL="457200" lvl="1" indent="0" eaLnBrk="1" hangingPunct="1">
              <a:buFontTx/>
              <a:buNone/>
            </a:pPr>
            <a:endParaRPr lang="en-US" sz="1800" baseline="0" dirty="0" smtClean="0"/>
          </a:p>
          <a:p>
            <a:pPr marL="0" lvl="0" indent="0" eaLnBrk="1" hangingPunct="1">
              <a:buFontTx/>
              <a:buNone/>
            </a:pPr>
            <a:r>
              <a:rPr lang="en-US" sz="1800" dirty="0" smtClean="0">
                <a:effectLst/>
              </a:rPr>
              <a:t>Outline: this</a:t>
            </a:r>
            <a:r>
              <a:rPr lang="en-US" sz="1800" baseline="0" dirty="0" smtClean="0">
                <a:effectLst/>
              </a:rPr>
              <a:t> project involved three stages that I will outline here today</a:t>
            </a:r>
            <a:endParaRPr lang="en-CA" sz="1800" dirty="0" smtClean="0">
              <a:effectLst/>
            </a:endParaRPr>
          </a:p>
          <a:p>
            <a:pPr marL="0" lvl="0" indent="0" eaLnBrk="1" hangingPunct="1">
              <a:buFontTx/>
              <a:buNone/>
            </a:pPr>
            <a:r>
              <a:rPr lang="en-CA" sz="1800" dirty="0" smtClean="0">
                <a:effectLst/>
              </a:rPr>
              <a:t>1. looking at the methods available for studying hidden populations to gain and understanding of what is available for studying the hard-to-reach population of extremists; 2. what are the specific issues associated with studying terrorist/extremist populations; 3. how can we apply the best-known method to studying extremists (using Canada as our case study</a:t>
            </a:r>
            <a:endParaRPr lang="en-US" sz="1800" baseline="0" dirty="0" smtClean="0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050925" y="4452938"/>
            <a:ext cx="46640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80D5E-FD12-406D-85CA-E9B5C44F51E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050925" y="4452938"/>
            <a:ext cx="46640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80D5E-FD12-406D-85CA-E9B5C44F51E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Targeted sampling (street outreach) involves fieldworkers locating</a:t>
            </a:r>
            <a:r>
              <a:rPr lang="en-US" sz="1800" baseline="0" dirty="0" smtClean="0"/>
              <a:t> and recruiting members of the hidden population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Carrying out this sampling involves two steps: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(1) developing a list of specified populations within a geographical area (the chosen area represents a venue where the members of this population will be found with high probability)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(2) developing a detained plan to recruit an adequate number of cases in the area (usually involves asking a member of the target population in that area to nominate other members of the population) </a:t>
            </a:r>
          </a:p>
          <a:p>
            <a:pPr marL="0" indent="0" eaLnBrk="1" hangingPunct="1">
              <a:buFontTx/>
              <a:buNone/>
            </a:pPr>
            <a:endParaRPr lang="en-US" sz="1800" baseline="0" dirty="0" smtClean="0"/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Advantages: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Flexible and interactive technique (useful in urban settings)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Provides information about the social, </a:t>
            </a:r>
            <a:r>
              <a:rPr lang="en-US" sz="1800" baseline="0" dirty="0" err="1" smtClean="0"/>
              <a:t>behavioural</a:t>
            </a:r>
            <a:r>
              <a:rPr lang="en-US" sz="1800" baseline="0" dirty="0" smtClean="0"/>
              <a:t> and geographic distribution of the population </a:t>
            </a:r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Disadvantages: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Limited utility due to time and resources required to develop and implement a targeted sampling strategy (</a:t>
            </a:r>
            <a:r>
              <a:rPr lang="en-US" sz="1800" baseline="0" dirty="0" err="1" smtClean="0"/>
              <a:t>labour</a:t>
            </a:r>
            <a:r>
              <a:rPr lang="en-US" sz="1800" baseline="0" dirty="0" smtClean="0"/>
              <a:t> intensive)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dirty="0" smtClean="0"/>
              <a:t>Difficult to use in public</a:t>
            </a:r>
            <a:r>
              <a:rPr lang="en-US" sz="1800" baseline="0" dirty="0" smtClean="0"/>
              <a:t> areas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Only obtains people who congregate in certain areas (biased samples) </a:t>
            </a:r>
          </a:p>
          <a:p>
            <a:pPr marL="0" indent="0" eaLnBrk="1" hangingPunct="1">
              <a:buFontTx/>
              <a:buNone/>
            </a:pPr>
            <a:endParaRPr lang="en-US" sz="1800" baseline="0" dirty="0" smtClean="0"/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TLS – sampling individuals who visit specific locations at known times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Works by creating a comprehensive map of the areas and time periods where the target population can be found and then selecting specific venue-day-time periods to sample (sample people who enter or leave the selected location) </a:t>
            </a:r>
          </a:p>
          <a:p>
            <a:pPr marL="0" indent="0" eaLnBrk="1" hangingPunct="1">
              <a:buFontTx/>
              <a:buNone/>
            </a:pPr>
            <a:endParaRPr lang="en-US" sz="1800" baseline="0" dirty="0" smtClean="0"/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Advantages: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Efficient way to systematically sample hidden populations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Good for mobile populations </a:t>
            </a:r>
          </a:p>
          <a:p>
            <a:pPr marL="0" indent="0" eaLnBrk="1" hangingPunct="1">
              <a:buFontTx/>
              <a:buNone/>
            </a:pPr>
            <a:endParaRPr lang="en-US" sz="1800" baseline="0" dirty="0" smtClean="0"/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Disadvantages: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Relies on geographic location (not all locations are accessible – such as private dwellings)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Safety concerns (for researcher in some areas)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Costly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Only sample those who frequent the chosen location 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050925" y="4452938"/>
            <a:ext cx="46640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80D5E-FD12-406D-85CA-E9B5C44F51E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Usually involves comparing two</a:t>
            </a:r>
            <a:r>
              <a:rPr lang="en-US" sz="1800" baseline="0" dirty="0" smtClean="0"/>
              <a:t> or more lists for overlap </a:t>
            </a:r>
            <a:endParaRPr lang="en-US" sz="1800" dirty="0" smtClean="0"/>
          </a:p>
          <a:p>
            <a:pPr eaLnBrk="1" hangingPunct="1"/>
            <a:r>
              <a:rPr lang="en-US" sz="1800" dirty="0" smtClean="0"/>
              <a:t>Analyzing the overlap</a:t>
            </a:r>
            <a:r>
              <a:rPr lang="en-US" sz="1800" baseline="0" dirty="0" smtClean="0"/>
              <a:t> in samples allows the researcher to estimate the probability of detection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Multiple forms of this technique </a:t>
            </a:r>
          </a:p>
          <a:p>
            <a:pPr marL="0" indent="0" eaLnBrk="1" hangingPunct="1">
              <a:buFontTx/>
              <a:buNone/>
            </a:pPr>
            <a:endParaRPr lang="en-US" sz="1800" baseline="0" dirty="0" smtClean="0"/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Advantages: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Not highly technical (accessible to many researchers)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Can be used to calculate detection and odds of capture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Offers a way to overcome problems of undercounting and double counting (accounts for variability within the population and uses multiple data sources)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Can be used successfully with a variety of populations (drug users, burglars, prostitutes, etc.) </a:t>
            </a:r>
          </a:p>
          <a:p>
            <a:pPr marL="0" indent="0" eaLnBrk="1" hangingPunct="1">
              <a:buFontTx/>
              <a:buNone/>
            </a:pPr>
            <a:endParaRPr lang="en-US" sz="1800" baseline="0" dirty="0" smtClean="0"/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Disadvantages: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Less useful in situations where the population has large numbers with low expected encounter rates </a:t>
            </a:r>
          </a:p>
          <a:p>
            <a:pPr marL="742950" lvl="1" indent="-285750" eaLnBrk="1" hangingPunct="1">
              <a:buFontTx/>
              <a:buChar char="-"/>
            </a:pPr>
            <a:r>
              <a:rPr lang="en-US" sz="1800" baseline="0" dirty="0" smtClean="0"/>
              <a:t>Difficult to use this method in situations where few official agencies would be in contact with the population </a:t>
            </a:r>
          </a:p>
          <a:p>
            <a:pPr marL="285750" lvl="0" indent="-285750" eaLnBrk="1" hangingPunct="1">
              <a:buFontTx/>
              <a:buChar char="-"/>
            </a:pPr>
            <a:endParaRPr lang="en-US" sz="1800" dirty="0" smtClean="0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050925" y="4452938"/>
            <a:ext cx="46640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80D5E-FD12-406D-85CA-E9B5C44F51E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Fieldwork – works by compiling a list of areas that contain the population of interest;</a:t>
            </a:r>
            <a:r>
              <a:rPr lang="en-US" sz="1800" baseline="0" dirty="0" smtClean="0"/>
              <a:t> within these areas enumerators are sent out to identify and count the number of individuals from the population of interest who are present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Researcher needs to differentiate </a:t>
            </a:r>
            <a:r>
              <a:rPr lang="en-US" sz="1800" baseline="0" dirty="0" err="1" smtClean="0"/>
              <a:t>btwn</a:t>
            </a:r>
            <a:r>
              <a:rPr lang="en-US" sz="1800" baseline="0" dirty="0" smtClean="0"/>
              <a:t> new and repeat contacts (this ratio of new to repeat forms the basis for counting) </a:t>
            </a:r>
          </a:p>
          <a:p>
            <a:pPr marL="0" indent="0" eaLnBrk="1" hangingPunct="1">
              <a:buFontTx/>
              <a:buNone/>
            </a:pPr>
            <a:endParaRPr lang="en-US" sz="1800" baseline="0" dirty="0" smtClean="0"/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Advantages: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Economical technique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Easily combined with existing programs (ex. outreach) </a:t>
            </a:r>
          </a:p>
          <a:p>
            <a:pPr marL="0" indent="0" eaLnBrk="1" hangingPunct="1">
              <a:buFontTx/>
              <a:buNone/>
            </a:pPr>
            <a:endParaRPr lang="en-US" sz="1800" baseline="0" dirty="0" smtClean="0"/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Disadvantages: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Researcher needs a prior information pertaining to the sites where the population gathers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Lacks flexibility (need strict time-sampling procedures) to capture population members </a:t>
            </a:r>
          </a:p>
          <a:p>
            <a:pPr marL="0" indent="0" eaLnBrk="1" hangingPunct="1">
              <a:buFontTx/>
              <a:buNone/>
            </a:pPr>
            <a:endParaRPr lang="en-US" sz="1800" baseline="0" dirty="0" smtClean="0"/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Multiplier Method – estimates an unknown population from a known population that is easily estimated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Uses information from two different sources and assesses the overlap (usually uses an official data source as the benchmark and then a survey of the target population as the second) </a:t>
            </a:r>
          </a:p>
          <a:p>
            <a:pPr marL="0" indent="0" eaLnBrk="1" hangingPunct="1">
              <a:buFontTx/>
              <a:buNone/>
            </a:pPr>
            <a:endParaRPr lang="en-US" sz="1800" baseline="0" dirty="0" smtClean="0"/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Advantages: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Mathematically simple and straightforward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Less strict than other methods </a:t>
            </a:r>
          </a:p>
          <a:p>
            <a:pPr marL="0" indent="0" eaLnBrk="1" hangingPunct="1">
              <a:buFontTx/>
              <a:buNone/>
            </a:pPr>
            <a:endParaRPr lang="en-US" sz="1800" baseline="0" dirty="0" smtClean="0"/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Disadvantages:</a:t>
            </a:r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- Multiplier must be accurate (requires high quality record keeping)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Must have stable data over time (time-reference period must be the same in both data sources)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Criticized for lacking generalizability to the complete target population (sampling the whole target population requires that the majority of this population congregates in an identifiable location (which is rare))  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050925" y="4452938"/>
            <a:ext cx="46640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80D5E-FD12-406D-85CA-E9B5C44F51E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Link-tracing refers to a variety of sampling</a:t>
            </a:r>
            <a:r>
              <a:rPr lang="en-US" sz="1800" baseline="0" dirty="0" smtClean="0"/>
              <a:t> techniques that are all based on the idea there are natural links that exist between individuals and the best way to access members of a population are via their peers  </a:t>
            </a:r>
          </a:p>
          <a:p>
            <a:pPr eaLnBrk="1" hangingPunct="1"/>
            <a:endParaRPr lang="en-US" sz="1800" baseline="0" dirty="0" smtClean="0"/>
          </a:p>
          <a:p>
            <a:pPr eaLnBrk="1" hangingPunct="1"/>
            <a:r>
              <a:rPr lang="en-US" sz="1800" baseline="0" dirty="0" smtClean="0"/>
              <a:t>Snowball sampling: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Enlarges an initial sample of individuals through their reported contacts or relationships with others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Starts with seeds who then provide information about similar participants through known to them via their social networks </a:t>
            </a:r>
          </a:p>
          <a:p>
            <a:pPr marL="0" indent="0" eaLnBrk="1" hangingPunct="1">
              <a:buFontTx/>
              <a:buNone/>
            </a:pPr>
            <a:endParaRPr lang="en-US" sz="1800" baseline="0" dirty="0" smtClean="0"/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Network sampling: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Works by using each individual in the sample as a sampling node to generate the next subject (repeats this process until the network has been exhausted) </a:t>
            </a:r>
          </a:p>
          <a:p>
            <a:pPr marL="742950" lvl="1" indent="-285750" eaLnBrk="1" hangingPunct="1">
              <a:buFontTx/>
              <a:buChar char="-"/>
            </a:pPr>
            <a:r>
              <a:rPr lang="en-US" sz="1800" baseline="0" dirty="0" smtClean="0"/>
              <a:t>Does not directly access the target population; indirect method using the general population to report about members of the target population who they know about </a:t>
            </a:r>
          </a:p>
          <a:p>
            <a:pPr marL="457200" lvl="1" indent="0" eaLnBrk="1" hangingPunct="1">
              <a:buFontTx/>
              <a:buNone/>
            </a:pPr>
            <a:endParaRPr lang="en-US" sz="1800" baseline="0" dirty="0" smtClean="0"/>
          </a:p>
          <a:p>
            <a:pPr marL="0" lvl="0" indent="0" eaLnBrk="1" hangingPunct="1">
              <a:buFontTx/>
              <a:buNone/>
            </a:pPr>
            <a:r>
              <a:rPr lang="en-US" sz="1800" baseline="0" dirty="0" smtClean="0"/>
              <a:t>Adaptive Sampling – identifies populations based on spatial patterns (ex. schooling of fish, flocking, dispersal patterns, etc.)</a:t>
            </a:r>
          </a:p>
          <a:p>
            <a:pPr marL="0" lvl="0" indent="0" eaLnBrk="1" hangingPunct="1">
              <a:buFontTx/>
              <a:buNone/>
            </a:pPr>
            <a:endParaRPr lang="en-US" sz="1800" baseline="0" dirty="0" smtClean="0"/>
          </a:p>
          <a:p>
            <a:pPr marL="0" lvl="0" indent="0" eaLnBrk="1" hangingPunct="1">
              <a:buFontTx/>
              <a:buNone/>
            </a:pPr>
            <a:r>
              <a:rPr lang="en-US" sz="1800" baseline="0" dirty="0" smtClean="0"/>
              <a:t>Advantages:</a:t>
            </a:r>
          </a:p>
          <a:p>
            <a:pPr marL="285750" lvl="0" indent="-285750" eaLnBrk="1" hangingPunct="1">
              <a:buFontTx/>
              <a:buChar char="-"/>
            </a:pPr>
            <a:r>
              <a:rPr lang="en-US" sz="1800" baseline="0" dirty="0" smtClean="0"/>
              <a:t>Efficient methods (cheap, quick and accurate) </a:t>
            </a:r>
          </a:p>
          <a:p>
            <a:pPr marL="742950" lvl="1" indent="-285750" eaLnBrk="1" hangingPunct="1">
              <a:buFontTx/>
              <a:buChar char="-"/>
            </a:pPr>
            <a:r>
              <a:rPr lang="en-US" sz="1800" baseline="0" dirty="0" smtClean="0"/>
              <a:t>Uses fewer resources (relies on members to recruit others) </a:t>
            </a:r>
          </a:p>
          <a:p>
            <a:pPr marL="285750" lvl="0" indent="-285750" eaLnBrk="1" hangingPunct="1">
              <a:buFontTx/>
              <a:buChar char="-"/>
            </a:pPr>
            <a:r>
              <a:rPr lang="en-US" sz="1800" baseline="0" dirty="0" smtClean="0"/>
              <a:t>Useful in situations where official records/data sources are limited (especially useful in situations where the population has a sensitive or rare property) </a:t>
            </a:r>
          </a:p>
          <a:p>
            <a:pPr marL="285750" lvl="0" indent="-285750" eaLnBrk="1" hangingPunct="1">
              <a:buFontTx/>
              <a:buChar char="-"/>
            </a:pPr>
            <a:r>
              <a:rPr lang="en-US" sz="1800" baseline="0" dirty="0" smtClean="0"/>
              <a:t>Can assemble a large and diverse participant group (uses accessible research settings and directly engages with the target population) </a:t>
            </a:r>
          </a:p>
          <a:p>
            <a:pPr marL="0" lvl="0" indent="0" eaLnBrk="1" hangingPunct="1">
              <a:buFontTx/>
              <a:buNone/>
            </a:pPr>
            <a:r>
              <a:rPr lang="en-US" sz="1800" baseline="0" dirty="0" smtClean="0"/>
              <a:t>Snowball – allows researchers to contact population members that require significant amounts of trust </a:t>
            </a:r>
          </a:p>
          <a:p>
            <a:pPr marL="285750" lvl="0" indent="-285750" eaLnBrk="1" hangingPunct="1">
              <a:buFontTx/>
              <a:buChar char="-"/>
            </a:pPr>
            <a:r>
              <a:rPr lang="en-US" sz="1800" baseline="0" dirty="0" smtClean="0"/>
              <a:t>Provides rich descriptive information </a:t>
            </a:r>
          </a:p>
          <a:p>
            <a:pPr marL="0" lvl="0" indent="0" eaLnBrk="1" hangingPunct="1">
              <a:buFontTx/>
              <a:buNone/>
            </a:pPr>
            <a:r>
              <a:rPr lang="en-US" sz="1800" baseline="0" dirty="0" smtClean="0"/>
              <a:t>Network – contact a large number of participants sharing certain </a:t>
            </a:r>
            <a:r>
              <a:rPr lang="en-US" sz="1800" baseline="0" dirty="0" err="1" smtClean="0"/>
              <a:t>characterstics</a:t>
            </a:r>
            <a:r>
              <a:rPr lang="en-US" sz="1800" baseline="0" dirty="0" smtClean="0"/>
              <a:t> </a:t>
            </a:r>
          </a:p>
          <a:p>
            <a:pPr marL="0" lvl="0" indent="0" eaLnBrk="1" hangingPunct="1">
              <a:buFontTx/>
              <a:buNone/>
            </a:pPr>
            <a:r>
              <a:rPr lang="en-US" sz="1800" baseline="0" dirty="0" smtClean="0"/>
              <a:t>Adaptive – efficient for spatially clustered </a:t>
            </a:r>
            <a:r>
              <a:rPr lang="en-US" sz="1800" baseline="0" dirty="0" err="1" smtClean="0"/>
              <a:t>popualtions</a:t>
            </a:r>
            <a:r>
              <a:rPr lang="en-US" sz="1800" baseline="0" dirty="0" smtClean="0"/>
              <a:t> </a:t>
            </a:r>
          </a:p>
          <a:p>
            <a:pPr marL="0" lvl="0" indent="0" eaLnBrk="1" hangingPunct="1">
              <a:buFontTx/>
              <a:buNone/>
            </a:pPr>
            <a:endParaRPr lang="en-US" sz="1800" baseline="0" dirty="0" smtClean="0"/>
          </a:p>
          <a:p>
            <a:pPr marL="0" lvl="0" indent="0" eaLnBrk="1" hangingPunct="1">
              <a:buFontTx/>
              <a:buNone/>
            </a:pPr>
            <a:r>
              <a:rPr lang="en-US" sz="1800" baseline="0" dirty="0" smtClean="0"/>
              <a:t>Disadvantages:</a:t>
            </a:r>
          </a:p>
          <a:p>
            <a:pPr marL="285750" lvl="0" indent="-285750" eaLnBrk="1" hangingPunct="1">
              <a:buFontTx/>
              <a:buChar char="-"/>
            </a:pPr>
            <a:r>
              <a:rPr lang="en-US" sz="1800" baseline="0" dirty="0" smtClean="0"/>
              <a:t>Methods are </a:t>
            </a:r>
            <a:r>
              <a:rPr lang="en-US" sz="1800" baseline="0" dirty="0" err="1" smtClean="0"/>
              <a:t>labour</a:t>
            </a:r>
            <a:r>
              <a:rPr lang="en-US" sz="1800" baseline="0" dirty="0" smtClean="0"/>
              <a:t> intensive</a:t>
            </a:r>
          </a:p>
          <a:p>
            <a:pPr marL="285750" lvl="0" indent="-285750" eaLnBrk="1" hangingPunct="1">
              <a:buFontTx/>
              <a:buChar char="-"/>
            </a:pPr>
            <a:r>
              <a:rPr lang="en-US" sz="1800" baseline="0" dirty="0" smtClean="0"/>
              <a:t>Researcher must have extensive knowledge about population to locate and contact respondents </a:t>
            </a:r>
          </a:p>
          <a:p>
            <a:pPr marL="742950" lvl="1" indent="-285750" eaLnBrk="1" hangingPunct="1">
              <a:buFontTx/>
              <a:buChar char="-"/>
            </a:pPr>
            <a:r>
              <a:rPr lang="en-US" sz="1800" baseline="0" dirty="0" smtClean="0"/>
              <a:t>Needs to be able to control recruitment and resulting chains </a:t>
            </a:r>
          </a:p>
          <a:p>
            <a:pPr marL="285750" lvl="0" indent="-285750" eaLnBrk="1" hangingPunct="1">
              <a:buFontTx/>
              <a:buChar char="-"/>
            </a:pPr>
            <a:r>
              <a:rPr lang="en-US" sz="1800" baseline="0" dirty="0" smtClean="0"/>
              <a:t>Respondents may be unwilling to cooperate (sensitive information) </a:t>
            </a:r>
          </a:p>
          <a:p>
            <a:pPr marL="285750" lvl="0" indent="-285750" eaLnBrk="1" hangingPunct="1">
              <a:buFontTx/>
              <a:buChar char="-"/>
            </a:pPr>
            <a:r>
              <a:rPr lang="en-US" sz="1800" baseline="0" dirty="0" smtClean="0"/>
              <a:t>Potential for sampling bias – recruitment is based on respondents subjective perceptions (difficult to determine if resulting recruits actually meet inclusion criteria) </a:t>
            </a:r>
          </a:p>
          <a:p>
            <a:pPr marL="285750" lvl="0" indent="-285750" eaLnBrk="1" hangingPunct="1">
              <a:buFontTx/>
              <a:buChar char="-"/>
            </a:pPr>
            <a:r>
              <a:rPr lang="en-US" sz="1800" baseline="0" dirty="0" smtClean="0"/>
              <a:t>Relies on cohesiveness of social networks (loners?) </a:t>
            </a:r>
            <a:endParaRPr lang="en-US" sz="1800" dirty="0" smtClean="0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050925" y="4452938"/>
            <a:ext cx="46640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80D5E-FD12-406D-85CA-E9B5C44F51E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800" dirty="0" smtClean="0"/>
              <a:t>Researcher</a:t>
            </a:r>
            <a:r>
              <a:rPr lang="en-US" sz="1800" baseline="0" dirty="0" smtClean="0"/>
              <a:t> begins by selecting a small number of seeds (chosen based on pre-existing contact with researcher)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Seeds will have a large social network and be able to convince others to participate in the study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Seeds will recruit others from the target population (done using coupons that provide a unique identifier for the recruiter and </a:t>
            </a:r>
            <a:r>
              <a:rPr lang="en-US" sz="1800" baseline="0" dirty="0" err="1" smtClean="0"/>
              <a:t>recruitee</a:t>
            </a:r>
            <a:r>
              <a:rPr lang="en-US" sz="1800" baseline="0" dirty="0" smtClean="0"/>
              <a:t>)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This process continues until a sample size is reached</a:t>
            </a:r>
          </a:p>
          <a:p>
            <a:pPr marL="0" indent="0" eaLnBrk="1" hangingPunct="1">
              <a:buFontTx/>
              <a:buNone/>
            </a:pPr>
            <a:endParaRPr lang="en-US" sz="1800" baseline="0" dirty="0" smtClean="0"/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Advantages: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Designed for use in the real-world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Minimizes time and funding (relies on sample members to select each other)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Uses incentives for participation (money, gifts, etc.)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Unique coupons prevent divulging of sensitive information and duplication  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Adjusts for bias by acknowledging degree of connection </a:t>
            </a:r>
          </a:p>
          <a:p>
            <a:pPr marL="0" indent="0" eaLnBrk="1" hangingPunct="1">
              <a:buFontTx/>
              <a:buNone/>
            </a:pPr>
            <a:endParaRPr lang="en-US" sz="1800" baseline="0" dirty="0" smtClean="0"/>
          </a:p>
          <a:p>
            <a:pPr marL="0" indent="0" eaLnBrk="1" hangingPunct="1">
              <a:buFontTx/>
              <a:buNone/>
            </a:pPr>
            <a:r>
              <a:rPr lang="en-US" sz="1800" baseline="0" dirty="0" smtClean="0"/>
              <a:t>Disadvantages: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Dependence on community structure of the population and recruitment procedure</a:t>
            </a:r>
          </a:p>
          <a:p>
            <a:pPr marL="742950" lvl="1" indent="-285750" eaLnBrk="1" hangingPunct="1">
              <a:buFontTx/>
              <a:buChar char="-"/>
            </a:pPr>
            <a:r>
              <a:rPr lang="en-US" sz="1800" baseline="0" dirty="0" smtClean="0"/>
              <a:t>Some sample members may not recruit others so chains may end </a:t>
            </a:r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050925" y="4452938"/>
            <a:ext cx="46640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80D5E-FD12-406D-85CA-E9B5C44F51E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All methods</a:t>
            </a:r>
            <a:r>
              <a:rPr lang="en-US" sz="1800" baseline="0" dirty="0" smtClean="0"/>
              <a:t> are affected by some general drawbacks:</a:t>
            </a:r>
          </a:p>
          <a:p>
            <a:pPr marL="285750" indent="-285750" eaLnBrk="1" hangingPunct="1">
              <a:buFontTx/>
              <a:buChar char="-"/>
            </a:pPr>
            <a:r>
              <a:rPr lang="en-US" sz="1800" baseline="0" dirty="0" smtClean="0"/>
              <a:t>Defining the problem and the population</a:t>
            </a:r>
          </a:p>
          <a:p>
            <a:pPr marL="742950" lvl="1" indent="-285750" eaLnBrk="1" hangingPunct="1">
              <a:buFontTx/>
              <a:buChar char="-"/>
            </a:pPr>
            <a:r>
              <a:rPr lang="en-US" sz="1800" baseline="0" dirty="0" smtClean="0"/>
              <a:t>Many issues are dynamic and change over time</a:t>
            </a:r>
          </a:p>
          <a:p>
            <a:pPr marL="285750" lvl="0" indent="-285750" eaLnBrk="1" hangingPunct="1">
              <a:buFontTx/>
              <a:buChar char="-"/>
            </a:pPr>
            <a:r>
              <a:rPr lang="en-US" sz="1800" baseline="0" dirty="0" smtClean="0"/>
              <a:t>Often the population members may not define themselves the same way as the researcher (ex. may not admit to engaging in illicit </a:t>
            </a:r>
            <a:r>
              <a:rPr lang="en-US" sz="1800" baseline="0" dirty="0" err="1" smtClean="0"/>
              <a:t>behaviours</a:t>
            </a:r>
            <a:r>
              <a:rPr lang="en-US" sz="1800" baseline="0" dirty="0" smtClean="0"/>
              <a:t>) </a:t>
            </a:r>
          </a:p>
          <a:p>
            <a:pPr marL="742950" lvl="1" indent="-285750" eaLnBrk="1" hangingPunct="1">
              <a:buFontTx/>
              <a:buChar char="-"/>
            </a:pPr>
            <a:r>
              <a:rPr lang="en-US" sz="1800" baseline="0" dirty="0" smtClean="0"/>
              <a:t>May be reluctant to participate (especially if the information required is sensitive – such as their sexual preferences)</a:t>
            </a:r>
          </a:p>
          <a:p>
            <a:pPr marL="285750" lvl="0" indent="-285750" eaLnBrk="1" hangingPunct="1">
              <a:buFontTx/>
              <a:buChar char="-"/>
            </a:pPr>
            <a:r>
              <a:rPr lang="en-US" sz="1800" baseline="0" dirty="0" smtClean="0"/>
              <a:t>Often data sources are incomplete (only contain those willing to participate and those with higher encounter rates)    </a:t>
            </a:r>
            <a:endParaRPr lang="en-US" sz="1800" dirty="0" smtClean="0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050925" y="4452938"/>
            <a:ext cx="46640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6CB9E6A-E328-4D93-A3B9-ADC373C40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C4980-FE64-4964-8205-EE74F9018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57C0C-023C-4B64-BCF2-05AC0FEE3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20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EA981-FF6D-444F-8153-C0F16E5B9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96C1F1-8FA3-4085-91CF-1ED78E0B1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66376C-B5D0-426D-944E-50EB7DC31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7C230A-66AB-4BBE-AAC5-4FE9C0E13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E5C331-899E-409F-B5B8-39BB53979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AC0BF-3492-4274-8804-EA1A822C6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FA7544-63AD-43F0-9A67-B83FC7207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1700A80-F575-42ED-81BC-870088A1C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7CD26B4-3476-4FD7-81BC-77EAE00E7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59" r:id="rId2"/>
    <p:sldLayoutId id="2147483968" r:id="rId3"/>
    <p:sldLayoutId id="2147483969" r:id="rId4"/>
    <p:sldLayoutId id="2147483970" r:id="rId5"/>
    <p:sldLayoutId id="2147483971" r:id="rId6"/>
    <p:sldLayoutId id="2147483960" r:id="rId7"/>
    <p:sldLayoutId id="2147483972" r:id="rId8"/>
    <p:sldLayoutId id="2147483973" r:id="rId9"/>
    <p:sldLayoutId id="2147483961" r:id="rId10"/>
    <p:sldLayoutId id="2147483962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829761"/>
          </a:xfrm>
        </p:spPr>
        <p:txBody>
          <a:bodyPr/>
          <a:lstStyle/>
          <a:p>
            <a:r>
              <a:rPr lang="en-CA" sz="3600" dirty="0">
                <a:effectLst/>
              </a:rPr>
              <a:t>A Framework for Estimating the Number of Extremists in Canada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667000"/>
            <a:ext cx="7239000" cy="2286000"/>
          </a:xfrm>
        </p:spPr>
        <p:txBody>
          <a:bodyPr/>
          <a:lstStyle/>
          <a:p>
            <a:r>
              <a:rPr lang="en-CA" dirty="0"/>
              <a:t>Stephanie Dawson</a:t>
            </a:r>
          </a:p>
          <a:p>
            <a:r>
              <a:rPr lang="en-CA" dirty="0"/>
              <a:t>Simon Fraser University</a:t>
            </a:r>
          </a:p>
          <a:p>
            <a:pPr marR="0" eaLnBrk="1" hangingPunct="1"/>
            <a:r>
              <a:rPr lang="en-US" dirty="0" smtClean="0"/>
              <a:t>&amp;</a:t>
            </a:r>
            <a:endParaRPr lang="en-US" dirty="0"/>
          </a:p>
          <a:p>
            <a:r>
              <a:rPr lang="en-CA" dirty="0" smtClean="0"/>
              <a:t>Garth </a:t>
            </a:r>
            <a:r>
              <a:rPr lang="en-CA" dirty="0"/>
              <a:t>Davies</a:t>
            </a:r>
          </a:p>
          <a:p>
            <a:r>
              <a:rPr lang="en-CA" dirty="0"/>
              <a:t>Simon Fraser </a:t>
            </a:r>
            <a:r>
              <a:rPr lang="en-CA" dirty="0" smtClean="0"/>
              <a:t>University</a:t>
            </a:r>
            <a:endParaRPr lang="en-CA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 of extremist/terrorism</a:t>
            </a:r>
          </a:p>
          <a:p>
            <a:pPr eaLnBrk="1" hangingPunct="1"/>
            <a:r>
              <a:rPr lang="en-US" dirty="0" smtClean="0"/>
              <a:t>Challenges of obtaining cooperation</a:t>
            </a:r>
          </a:p>
          <a:p>
            <a:pPr lvl="1" eaLnBrk="1" hangingPunct="1"/>
            <a:r>
              <a:rPr lang="en-US" dirty="0" smtClean="0"/>
              <a:t>Negative connotation</a:t>
            </a:r>
          </a:p>
          <a:p>
            <a:pPr lvl="1" eaLnBrk="1" hangingPunct="1"/>
            <a:r>
              <a:rPr lang="en-US" dirty="0" smtClean="0"/>
              <a:t>International crime</a:t>
            </a:r>
          </a:p>
          <a:p>
            <a:pPr eaLnBrk="1" hangingPunct="1"/>
            <a:r>
              <a:rPr lang="en-US" dirty="0" smtClean="0"/>
              <a:t>Terrorists really are different</a:t>
            </a:r>
          </a:p>
          <a:p>
            <a:pPr lvl="1" eaLnBrk="1" hangingPunct="1"/>
            <a:r>
              <a:rPr lang="en-US" dirty="0" smtClean="0"/>
              <a:t>Level of violence</a:t>
            </a:r>
          </a:p>
          <a:p>
            <a:pPr lvl="1" eaLnBrk="1" hangingPunct="1"/>
            <a:r>
              <a:rPr lang="en-US" dirty="0" smtClean="0"/>
              <a:t>Clandestine</a:t>
            </a:r>
          </a:p>
          <a:p>
            <a:pPr lvl="1" eaLnBrk="1" hangingPunct="1"/>
            <a:r>
              <a:rPr lang="en-US" dirty="0" smtClean="0"/>
              <a:t>Global phenomenon</a:t>
            </a:r>
          </a:p>
          <a:p>
            <a:pPr eaLnBrk="1" hangingPunct="1"/>
            <a:r>
              <a:rPr lang="en-US" dirty="0" smtClean="0"/>
              <a:t>Both individual and group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effectLst/>
            </a:endParaRPr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Application to Extremist Populations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6840898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Best approach – RDS</a:t>
            </a:r>
          </a:p>
          <a:p>
            <a:pPr eaLnBrk="1" hangingPunct="1"/>
            <a:r>
              <a:rPr lang="en-US" dirty="0"/>
              <a:t>Not a unitary phenomenon</a:t>
            </a:r>
          </a:p>
          <a:p>
            <a:pPr eaLnBrk="1" hangingPunct="1"/>
            <a:r>
              <a:rPr lang="en-US" dirty="0" smtClean="0"/>
              <a:t>What groups would exist in Canada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Best hope – Internet</a:t>
            </a:r>
          </a:p>
          <a:p>
            <a:pPr eaLnBrk="1" hangingPunct="1"/>
            <a:r>
              <a:rPr lang="en-US" dirty="0" smtClean="0"/>
              <a:t>Still – serious challenges</a:t>
            </a:r>
          </a:p>
          <a:p>
            <a:pPr eaLnBrk="1" hangingPunct="1"/>
            <a:r>
              <a:rPr lang="en-CA" dirty="0"/>
              <a:t>R</a:t>
            </a:r>
            <a:r>
              <a:rPr lang="en-CA" dirty="0" smtClean="0"/>
              <a:t>eal </a:t>
            </a:r>
            <a:r>
              <a:rPr lang="en-CA" dirty="0"/>
              <a:t>value in RDS might lie with its ability to provide us with badly needed information as a starting point for further </a:t>
            </a:r>
            <a:r>
              <a:rPr lang="en-CA" dirty="0" smtClean="0"/>
              <a:t>research </a:t>
            </a:r>
            <a:endParaRPr lang="en-US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effectLst/>
            </a:endParaRPr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Application in the Canadian context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6840898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Steph and Garth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effectLst/>
            </a:endParaRPr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Thank you!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3426734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Hidden populations</a:t>
            </a:r>
          </a:p>
          <a:p>
            <a:pPr lvl="1" eaLnBrk="1" hangingPunct="1"/>
            <a:r>
              <a:rPr lang="en-US" dirty="0"/>
              <a:t>M</a:t>
            </a:r>
            <a:r>
              <a:rPr lang="en-US" dirty="0" smtClean="0"/>
              <a:t>ethods for studying these populations </a:t>
            </a:r>
          </a:p>
          <a:p>
            <a:pPr eaLnBrk="1" hangingPunct="1"/>
            <a:r>
              <a:rPr lang="en-US" dirty="0" smtClean="0"/>
              <a:t>Need to get accurate counts of extremists</a:t>
            </a:r>
          </a:p>
          <a:p>
            <a:pPr lvl="1" eaLnBrk="1" hangingPunct="1"/>
            <a:r>
              <a:rPr lang="en-US" dirty="0" smtClean="0"/>
              <a:t>Or at least some better approximation</a:t>
            </a:r>
          </a:p>
          <a:p>
            <a:pPr eaLnBrk="1" hangingPunct="1"/>
            <a:r>
              <a:rPr lang="en-US" dirty="0" smtClean="0"/>
              <a:t>Why?</a:t>
            </a:r>
          </a:p>
          <a:p>
            <a:pPr lvl="1" eaLnBrk="1" hangingPunct="1"/>
            <a:r>
              <a:rPr lang="en-US" dirty="0" smtClean="0"/>
              <a:t>Policy responses</a:t>
            </a:r>
          </a:p>
          <a:p>
            <a:pPr lvl="1" eaLnBrk="1" hangingPunct="1"/>
            <a:r>
              <a:rPr lang="en-US" dirty="0" smtClean="0"/>
              <a:t>Allocation of resources</a:t>
            </a:r>
          </a:p>
          <a:p>
            <a:pPr eaLnBrk="1" hangingPunct="1"/>
            <a:r>
              <a:rPr lang="en-US" dirty="0" smtClean="0"/>
              <a:t>Outline - 3 stages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effectLst/>
            </a:endParaRPr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Introduction</a:t>
            </a:r>
            <a:endParaRPr lang="en-US" sz="3200" dirty="0" smtClean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effectLst/>
            </a:endParaRPr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Methods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6840898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Targeted &amp; Time-Location Sampling</a:t>
            </a:r>
            <a:endParaRPr lang="en-US" sz="320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71491" name="Rectangle 3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2 components</a:t>
            </a:r>
          </a:p>
          <a:p>
            <a:pPr lvl="1" eaLnBrk="1" hangingPunct="1"/>
            <a:r>
              <a:rPr lang="en-CA" dirty="0" smtClean="0">
                <a:effectLst/>
              </a:rPr>
              <a:t>Controlled list of specific populations within geographic district</a:t>
            </a:r>
          </a:p>
          <a:p>
            <a:pPr lvl="1" eaLnBrk="1" hangingPunct="1"/>
            <a:r>
              <a:rPr lang="en-CA" dirty="0" smtClean="0"/>
              <a:t>Plan to recruit adequate numbers</a:t>
            </a:r>
            <a:endParaRPr lang="en-CA" dirty="0" smtClean="0">
              <a:effectLst/>
            </a:endParaRPr>
          </a:p>
          <a:p>
            <a:pPr eaLnBrk="1" hangingPunct="1"/>
            <a:r>
              <a:rPr lang="en-US" dirty="0" smtClean="0">
                <a:effectLst/>
              </a:rPr>
              <a:t>Advantages</a:t>
            </a:r>
          </a:p>
          <a:p>
            <a:pPr eaLnBrk="1" hangingPunct="1"/>
            <a:r>
              <a:rPr lang="en-US" dirty="0" smtClean="0"/>
              <a:t>Disadvantages</a:t>
            </a:r>
            <a:endParaRPr lang="en-US" dirty="0" smtClean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Sample individuals who visit specific locations</a:t>
            </a:r>
          </a:p>
          <a:p>
            <a:r>
              <a:rPr lang="en-CA" dirty="0" smtClean="0"/>
              <a:t>Create comprehensive map of areas and time periods</a:t>
            </a:r>
          </a:p>
          <a:p>
            <a:r>
              <a:rPr lang="en-CA" dirty="0" smtClean="0"/>
              <a:t>Systematic sampling – select units entering of exiting location</a:t>
            </a:r>
          </a:p>
          <a:p>
            <a:r>
              <a:rPr lang="en-CA" dirty="0" smtClean="0"/>
              <a:t>Advantages</a:t>
            </a:r>
          </a:p>
          <a:p>
            <a:r>
              <a:rPr lang="en-CA" dirty="0" smtClean="0"/>
              <a:t>Disadvantages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840898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Basically works </a:t>
            </a:r>
            <a:r>
              <a:rPr lang="en-CA" dirty="0"/>
              <a:t>by capturing, counting and marking a sample, and then re-capturing that same sample at a later point and noting the overlap between these two captured samples </a:t>
            </a:r>
            <a:endParaRPr lang="en-CA" dirty="0" smtClean="0"/>
          </a:p>
          <a:p>
            <a:pPr eaLnBrk="1" hangingPunct="1"/>
            <a:r>
              <a:rPr lang="en-CA" dirty="0" smtClean="0"/>
              <a:t>Advantages</a:t>
            </a:r>
          </a:p>
          <a:p>
            <a:pPr lvl="1" eaLnBrk="1" hangingPunct="1"/>
            <a:r>
              <a:rPr lang="en-CA" dirty="0" smtClean="0"/>
              <a:t>Accessible; has been used successfully on range of populations</a:t>
            </a:r>
          </a:p>
          <a:p>
            <a:pPr eaLnBrk="1" hangingPunct="1"/>
            <a:r>
              <a:rPr lang="en-CA" dirty="0" smtClean="0"/>
              <a:t>Disadvantages</a:t>
            </a:r>
            <a:endParaRPr lang="en-US" dirty="0" smtClean="0"/>
          </a:p>
          <a:p>
            <a:pPr lvl="1" eaLnBrk="1" hangingPunct="1"/>
            <a:r>
              <a:rPr lang="en-US" dirty="0" smtClean="0">
                <a:effectLst/>
              </a:rPr>
              <a:t>Limited utility in certain situations</a:t>
            </a:r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effectLst/>
            </a:endParaRPr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Capture-Recapture Method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6840898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Fieldwork </a:t>
            </a:r>
            <a:r>
              <a:rPr lang="en-US" dirty="0"/>
              <a:t>and Multiplier Methods</a:t>
            </a:r>
            <a:endParaRPr lang="en-US" sz="320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471491" name="Rectangle 3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Compile list of areas containing population of interest</a:t>
            </a:r>
          </a:p>
          <a:p>
            <a:pPr eaLnBrk="1" hangingPunct="1"/>
            <a:r>
              <a:rPr lang="en-CA" dirty="0" smtClean="0">
                <a:effectLst/>
              </a:rPr>
              <a:t>Sample from list</a:t>
            </a:r>
          </a:p>
          <a:p>
            <a:pPr eaLnBrk="1" hangingPunct="1"/>
            <a:r>
              <a:rPr lang="en-CA" dirty="0" smtClean="0"/>
              <a:t>Advantages</a:t>
            </a:r>
          </a:p>
          <a:p>
            <a:pPr eaLnBrk="1" hangingPunct="1"/>
            <a:r>
              <a:rPr lang="en-CA" dirty="0" smtClean="0">
                <a:effectLst/>
              </a:rPr>
              <a:t>Disadvantages</a:t>
            </a:r>
            <a:endParaRPr lang="en-US" dirty="0" smtClean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CA" dirty="0" smtClean="0"/>
              <a:t>Ratio of known to unknown population</a:t>
            </a:r>
          </a:p>
          <a:p>
            <a:r>
              <a:rPr lang="en-CA" dirty="0" smtClean="0"/>
              <a:t>Overlap in independent data sources</a:t>
            </a:r>
          </a:p>
          <a:p>
            <a:pPr eaLnBrk="1" hangingPunct="1"/>
            <a:r>
              <a:rPr lang="en-CA" dirty="0"/>
              <a:t>Advantages</a:t>
            </a:r>
          </a:p>
          <a:p>
            <a:pPr eaLnBrk="1" hangingPunct="1"/>
            <a:r>
              <a:rPr lang="en-CA" dirty="0"/>
              <a:t>Disadvantages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511392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Snowball sampling</a:t>
            </a:r>
          </a:p>
          <a:p>
            <a:pPr eaLnBrk="1" hangingPunct="1"/>
            <a:r>
              <a:rPr lang="en-US" dirty="0" smtClean="0"/>
              <a:t>Network sampling</a:t>
            </a:r>
          </a:p>
          <a:p>
            <a:pPr eaLnBrk="1" hangingPunct="1"/>
            <a:r>
              <a:rPr lang="en-US" dirty="0" smtClean="0"/>
              <a:t>Adaptive sampling</a:t>
            </a:r>
          </a:p>
          <a:p>
            <a:pPr eaLnBrk="1" hangingPunct="1"/>
            <a:r>
              <a:rPr lang="en-US" dirty="0"/>
              <a:t>Advantages</a:t>
            </a:r>
          </a:p>
          <a:p>
            <a:pPr eaLnBrk="1" hangingPunct="1"/>
            <a:r>
              <a:rPr lang="en-US" dirty="0"/>
              <a:t>Disadvantages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effectLst/>
            </a:endParaRPr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Link Tracing Designs I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4473156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Respondent-Driven Sampling (RDS)</a:t>
            </a:r>
          </a:p>
          <a:p>
            <a:pPr eaLnBrk="1" hangingPunct="1"/>
            <a:r>
              <a:rPr lang="en-US" dirty="0" smtClean="0"/>
              <a:t>Multistage process of selecting respondents from friendship networks</a:t>
            </a:r>
          </a:p>
          <a:p>
            <a:pPr eaLnBrk="1" hangingPunct="1"/>
            <a:r>
              <a:rPr lang="en-US" dirty="0" smtClean="0"/>
              <a:t>“Seeds” chosen from pre-existing contact</a:t>
            </a:r>
          </a:p>
          <a:p>
            <a:pPr eaLnBrk="1" hangingPunct="1"/>
            <a:r>
              <a:rPr lang="en-US" dirty="0" smtClean="0"/>
              <a:t>Seeds recruit respondents from networks</a:t>
            </a:r>
          </a:p>
          <a:p>
            <a:pPr eaLnBrk="1" hangingPunct="1"/>
            <a:r>
              <a:rPr lang="en-US" dirty="0" smtClean="0"/>
              <a:t>Advantages</a:t>
            </a:r>
          </a:p>
          <a:p>
            <a:pPr eaLnBrk="1" hangingPunct="1"/>
            <a:r>
              <a:rPr lang="en-US" dirty="0" smtClean="0"/>
              <a:t>Disadvantages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/>
            <a:endParaRPr lang="en-US" dirty="0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effectLst/>
            </a:endParaRPr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Link Tracing Designs II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4950682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Defining the problem</a:t>
            </a:r>
          </a:p>
          <a:p>
            <a:pPr lvl="1" eaLnBrk="1" hangingPunct="1"/>
            <a:r>
              <a:rPr lang="en-US" dirty="0" smtClean="0"/>
              <a:t>Self-definition</a:t>
            </a:r>
          </a:p>
          <a:p>
            <a:pPr lvl="1" eaLnBrk="1" hangingPunct="1"/>
            <a:r>
              <a:rPr lang="en-US" dirty="0" smtClean="0"/>
              <a:t>Reluctant to admit participation</a:t>
            </a:r>
          </a:p>
          <a:p>
            <a:pPr eaLnBrk="1" hangingPunct="1"/>
            <a:r>
              <a:rPr lang="en-US" dirty="0" smtClean="0"/>
              <a:t>Incomplete data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>
              <a:effectLst/>
            </a:endParaRPr>
          </a:p>
        </p:txBody>
      </p:sp>
      <p:sp>
        <p:nvSpPr>
          <p:cNvPr id="1471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General Issues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6840898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22540</TotalTime>
  <Words>2294</Words>
  <Application>Microsoft Macintosh PowerPoint</Application>
  <PresentationFormat>On-screen Show (4:3)</PresentationFormat>
  <Paragraphs>270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10</vt:i4>
      </vt:variant>
    </vt:vector>
  </HeadingPairs>
  <TitlesOfParts>
    <vt:vector size="23" baseType="lpstr">
      <vt:lpstr>Concourse</vt:lpstr>
      <vt:lpstr>A Framework for Estimating the Number of Extremists in Canada</vt:lpstr>
      <vt:lpstr>Introduction</vt:lpstr>
      <vt:lpstr>Methods </vt:lpstr>
      <vt:lpstr>Targeted &amp; Time-Location Sampling</vt:lpstr>
      <vt:lpstr>Capture-Recapture Method</vt:lpstr>
      <vt:lpstr>Fieldwork and Multiplier Methods</vt:lpstr>
      <vt:lpstr>Link Tracing Designs I</vt:lpstr>
      <vt:lpstr>Link Tracing Designs II</vt:lpstr>
      <vt:lpstr>General Issues</vt:lpstr>
      <vt:lpstr>Application to Extremist Populations</vt:lpstr>
      <vt:lpstr>Application in the Canadian context</vt:lpstr>
      <vt:lpstr>Thank you!</vt:lpstr>
      <vt:lpstr>Autocorrelation Tables - Crime</vt:lpstr>
      <vt:lpstr>Autocorrelation Table - Factors</vt:lpstr>
      <vt:lpstr>Autocorrelation Tables - PH</vt:lpstr>
      <vt:lpstr>Factor Composition</vt:lpstr>
      <vt:lpstr>Model Construction Iterations</vt:lpstr>
      <vt:lpstr>Half-Year Lags</vt:lpstr>
      <vt:lpstr>Two-Year Lags</vt:lpstr>
      <vt:lpstr>Dependence Models</vt:lpstr>
      <vt:lpstr>Randomness of Residuals</vt:lpstr>
      <vt:lpstr>Influential Cases - Reduced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Ecology and the Diffusion of Violence In and Around Public Housing  in New York City</dc:title>
  <dc:creator>Garth Davies</dc:creator>
  <cp:lastModifiedBy>K C</cp:lastModifiedBy>
  <cp:revision>1435</cp:revision>
  <dcterms:created xsi:type="dcterms:W3CDTF">2002-12-15T22:29:05Z</dcterms:created>
  <dcterms:modified xsi:type="dcterms:W3CDTF">2014-05-30T03:02:35Z</dcterms:modified>
</cp:coreProperties>
</file>