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ppt/charts/chart7.xml" ContentType="application/vnd.openxmlformats-officedocument.drawingml.chart+xml"/>
  <Override PartName="/ppt/theme/themeOverride4.xml" ContentType="application/vnd.openxmlformats-officedocument.themeOverride+xml"/>
  <Override PartName="/ppt/charts/chart8.xml" ContentType="application/vnd.openxmlformats-officedocument.drawingml.chart+xml"/>
  <Override PartName="/ppt/theme/themeOverride5.xml" ContentType="application/vnd.openxmlformats-officedocument.themeOverr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3" r:id="rId3"/>
    <p:sldId id="264" r:id="rId4"/>
    <p:sldId id="266" r:id="rId5"/>
    <p:sldId id="267" r:id="rId6"/>
    <p:sldId id="268" r:id="rId7"/>
    <p:sldId id="269" r:id="rId8"/>
    <p:sldId id="270" r:id="rId9"/>
    <p:sldId id="273" r:id="rId10"/>
    <p:sldId id="274" r:id="rId11"/>
    <p:sldId id="285" r:id="rId12"/>
    <p:sldId id="279" r:id="rId13"/>
    <p:sldId id="278" r:id="rId14"/>
    <p:sldId id="282" r:id="rId15"/>
    <p:sldId id="280" r:id="rId16"/>
    <p:sldId id="281" r:id="rId17"/>
    <p:sldId id="283" r:id="rId18"/>
    <p:sldId id="284" r:id="rId19"/>
    <p:sldId id="271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392" autoAdjust="0"/>
  </p:normalViewPr>
  <p:slideViewPr>
    <p:cSldViewPr snapToGrid="0" snapToObjects="1">
      <p:cViewPr varScale="1">
        <p:scale>
          <a:sx n="52" d="100"/>
          <a:sy n="52" d="100"/>
        </p:scale>
        <p:origin x="-11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package" Target="../embeddings/Microsoft_Excel_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package" Target="../embeddings/Microsoft_Excel_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5.xml"/><Relationship Id="rId2" Type="http://schemas.openxmlformats.org/officeDocument/2006/relationships/package" Target="../embeddings/Microsoft_Excel_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1710279039893"/>
          <c:y val="0.0752695275096171"/>
          <c:w val="0.838652258724457"/>
          <c:h val="0.7172252099411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</c:spPr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fr-FR" smtClean="0"/>
                      <a:t>65***</a:t>
                    </a:r>
                    <a:endParaRPr lang="fr-F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fr-FR" smtClean="0"/>
                      <a:t>49***</a:t>
                    </a:r>
                    <a:endParaRPr lang="fr-F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Feuil1!$A$2:$A$5</c:f>
              <c:strCache>
                <c:ptCount val="4"/>
                <c:pt idx="0">
                  <c:v>Canadian-born population</c:v>
                </c:pt>
                <c:pt idx="1">
                  <c:v>Immigrants from countries with high GT</c:v>
                </c:pt>
                <c:pt idx="2">
                  <c:v>Immigrants from countries with moderate GT</c:v>
                </c:pt>
                <c:pt idx="3">
                  <c:v>Immigrants from countries with low GT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39.0</c:v>
                </c:pt>
                <c:pt idx="1">
                  <c:v>65.0</c:v>
                </c:pt>
                <c:pt idx="2">
                  <c:v>49.0</c:v>
                </c:pt>
                <c:pt idx="3">
                  <c:v>39.0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33365464"/>
        <c:axId val="2133368456"/>
      </c:barChart>
      <c:catAx>
        <c:axId val="2133365464"/>
        <c:scaling>
          <c:orientation val="minMax"/>
        </c:scaling>
        <c:delete val="0"/>
        <c:axPos val="b"/>
        <c:majorTickMark val="out"/>
        <c:minorTickMark val="none"/>
        <c:tickLblPos val="nextTo"/>
        <c:crossAx val="2133368456"/>
        <c:crosses val="autoZero"/>
        <c:auto val="1"/>
        <c:lblAlgn val="ctr"/>
        <c:lblOffset val="100"/>
        <c:noMultiLvlLbl val="0"/>
      </c:catAx>
      <c:valAx>
        <c:axId val="2133368456"/>
        <c:scaling>
          <c:orientation val="minMax"/>
          <c:max val="100.0"/>
          <c:min val="10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fr-FR"/>
                  <a:t>% (most people can be trusted)</a:t>
                </a:r>
              </a:p>
            </c:rich>
          </c:tx>
          <c:layout>
            <c:manualLayout>
              <c:xMode val="edge"/>
              <c:yMode val="edge"/>
              <c:x val="0.0234025977115398"/>
              <c:y val="0.1122716946776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1333654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1710279039893"/>
          <c:y val="0.0752695275096171"/>
          <c:w val="0.838652258724457"/>
          <c:h val="0.6547998666205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</c:spPr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fr-FR" smtClean="0"/>
                      <a:t>59***</a:t>
                    </a:r>
                    <a:endParaRPr lang="fr-F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fr-FR" smtClean="0"/>
                      <a:t>34*</a:t>
                    </a:r>
                    <a:endParaRPr lang="fr-F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Feuil1!$A$2:$A$5</c:f>
              <c:strCache>
                <c:ptCount val="4"/>
                <c:pt idx="0">
                  <c:v>Canadian-born population</c:v>
                </c:pt>
                <c:pt idx="1">
                  <c:v>Immigrants from countries with high GT</c:v>
                </c:pt>
                <c:pt idx="2">
                  <c:v>Immigrants from countries with moderate GT</c:v>
                </c:pt>
                <c:pt idx="3">
                  <c:v>Immigrants from countries with low GT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41.0</c:v>
                </c:pt>
                <c:pt idx="1">
                  <c:v>59.0</c:v>
                </c:pt>
                <c:pt idx="2">
                  <c:v>41.0</c:v>
                </c:pt>
                <c:pt idx="3">
                  <c:v>34.0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34263192"/>
        <c:axId val="2134266104"/>
      </c:barChart>
      <c:catAx>
        <c:axId val="2134263192"/>
        <c:scaling>
          <c:orientation val="minMax"/>
        </c:scaling>
        <c:delete val="0"/>
        <c:axPos val="b"/>
        <c:majorTickMark val="out"/>
        <c:minorTickMark val="none"/>
        <c:tickLblPos val="nextTo"/>
        <c:crossAx val="2134266104"/>
        <c:crosses val="autoZero"/>
        <c:auto val="1"/>
        <c:lblAlgn val="ctr"/>
        <c:lblOffset val="100"/>
        <c:noMultiLvlLbl val="0"/>
      </c:catAx>
      <c:valAx>
        <c:axId val="2134266104"/>
        <c:scaling>
          <c:orientation val="minMax"/>
          <c:max val="100.0"/>
          <c:min val="10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fr-FR"/>
                  <a:t>% (most people can be trusted)</a:t>
                </a:r>
              </a:p>
            </c:rich>
          </c:tx>
          <c:layout>
            <c:manualLayout>
              <c:xMode val="edge"/>
              <c:yMode val="edge"/>
              <c:x val="0.0234025977115398"/>
              <c:y val="0.1122716946776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1342631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1710279039893"/>
          <c:y val="0.0752695275096171"/>
          <c:w val="0.838652258724457"/>
          <c:h val="0.6780223310299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Feuil1!$A$2:$A$5</c:f>
              <c:strCache>
                <c:ptCount val="4"/>
                <c:pt idx="0">
                  <c:v>Canadian-born population</c:v>
                </c:pt>
                <c:pt idx="1">
                  <c:v>Immigrants from countries with high GT</c:v>
                </c:pt>
                <c:pt idx="2">
                  <c:v>Immigrants from countries with moderate GT</c:v>
                </c:pt>
                <c:pt idx="3">
                  <c:v>Immigrants from countries with low GT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85.0</c:v>
                </c:pt>
                <c:pt idx="1">
                  <c:v>87.0</c:v>
                </c:pt>
                <c:pt idx="2">
                  <c:v>86.0</c:v>
                </c:pt>
                <c:pt idx="3">
                  <c:v>82.0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34369704"/>
        <c:axId val="2134372680"/>
      </c:barChart>
      <c:catAx>
        <c:axId val="2134369704"/>
        <c:scaling>
          <c:orientation val="minMax"/>
        </c:scaling>
        <c:delete val="0"/>
        <c:axPos val="b"/>
        <c:majorTickMark val="out"/>
        <c:minorTickMark val="none"/>
        <c:tickLblPos val="nextTo"/>
        <c:crossAx val="2134372680"/>
        <c:crosses val="autoZero"/>
        <c:auto val="1"/>
        <c:lblAlgn val="ctr"/>
        <c:lblOffset val="100"/>
        <c:noMultiLvlLbl val="0"/>
      </c:catAx>
      <c:valAx>
        <c:axId val="2134372680"/>
        <c:scaling>
          <c:orientation val="minMax"/>
          <c:max val="100.0"/>
          <c:min val="10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CA" noProof="0" dirty="0" smtClean="0"/>
                  <a:t>% Trust</a:t>
                </a:r>
                <a:r>
                  <a:rPr lang="en-CA" baseline="0" noProof="0" dirty="0" smtClean="0"/>
                  <a:t> completely or somewhat</a:t>
                </a:r>
                <a:endParaRPr lang="en-CA" noProof="0" dirty="0"/>
              </a:p>
            </c:rich>
          </c:tx>
          <c:layout>
            <c:manualLayout>
              <c:xMode val="edge"/>
              <c:yMode val="edge"/>
              <c:x val="0.0234025977115398"/>
              <c:y val="0.1122716946776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1343697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lang="en-CA" sz="1800" noProof="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9625449009206"/>
          <c:y val="0.0455331412103746"/>
          <c:w val="0.626047529557295"/>
          <c:h val="0.8403553518346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High GT country</c:v>
                </c:pt>
              </c:strCache>
            </c:strRef>
          </c:tx>
          <c:invertIfNegative val="0"/>
          <c:cat>
            <c:strRef>
              <c:f>Feuil1!$A$2:$A$3</c:f>
              <c:strCache>
                <c:ptCount val="2"/>
                <c:pt idx="0">
                  <c:v>Generalized trust</c:v>
                </c:pt>
                <c:pt idx="1">
                  <c:v>Trust in Canadians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71.0</c:v>
                </c:pt>
                <c:pt idx="1">
                  <c:v>88.0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Moderate GT country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fr-FR" smtClean="0"/>
                      <a:t>53**</a:t>
                    </a:r>
                    <a:endParaRPr lang="fr-F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Feuil1!$A$2:$A$3</c:f>
              <c:strCache>
                <c:ptCount val="2"/>
                <c:pt idx="0">
                  <c:v>Generalized trust</c:v>
                </c:pt>
                <c:pt idx="1">
                  <c:v>Trust in Canadians</c:v>
                </c:pt>
              </c:strCache>
            </c:strRef>
          </c:cat>
          <c:val>
            <c:numRef>
              <c:f>Feuil1!$C$2:$C$3</c:f>
              <c:numCache>
                <c:formatCode>General</c:formatCode>
                <c:ptCount val="2"/>
                <c:pt idx="0">
                  <c:v>53.0</c:v>
                </c:pt>
                <c:pt idx="1">
                  <c:v>89.0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Low GT country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fr-FR" smtClean="0"/>
                      <a:t>37***</a:t>
                    </a:r>
                    <a:endParaRPr lang="fr-F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Feuil1!$A$2:$A$3</c:f>
              <c:strCache>
                <c:ptCount val="2"/>
                <c:pt idx="0">
                  <c:v>Generalized trust</c:v>
                </c:pt>
                <c:pt idx="1">
                  <c:v>Trust in Canadians</c:v>
                </c:pt>
              </c:strCache>
            </c:strRef>
          </c:cat>
          <c:val>
            <c:numRef>
              <c:f>Feuil1!$D$2:$D$3</c:f>
              <c:numCache>
                <c:formatCode>General</c:formatCode>
                <c:ptCount val="2"/>
                <c:pt idx="0">
                  <c:v>37.0</c:v>
                </c:pt>
                <c:pt idx="1">
                  <c:v>90.0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34458040"/>
        <c:axId val="2134461096"/>
      </c:barChart>
      <c:catAx>
        <c:axId val="2134458040"/>
        <c:scaling>
          <c:orientation val="minMax"/>
        </c:scaling>
        <c:delete val="0"/>
        <c:axPos val="b"/>
        <c:majorTickMark val="out"/>
        <c:minorTickMark val="none"/>
        <c:tickLblPos val="nextTo"/>
        <c:crossAx val="2134461096"/>
        <c:crosses val="autoZero"/>
        <c:auto val="1"/>
        <c:lblAlgn val="ctr"/>
        <c:lblOffset val="100"/>
        <c:noMultiLvlLbl val="0"/>
      </c:catAx>
      <c:valAx>
        <c:axId val="2134461096"/>
        <c:scaling>
          <c:orientation val="minMax"/>
          <c:max val="100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fr-FR" dirty="0" smtClean="0"/>
                  <a:t>%</a:t>
                </a:r>
                <a:endParaRPr lang="fr-FR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344580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9625449009206"/>
          <c:y val="0.0455331412103746"/>
          <c:w val="0.626047529557295"/>
          <c:h val="0.8403553518346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Completely dissatisfied</c:v>
                </c:pt>
              </c:strCache>
            </c:strRef>
          </c:tx>
          <c:invertIfNegative val="0"/>
          <c:cat>
            <c:strRef>
              <c:f>Feuil1!$A$2:$A$3</c:f>
              <c:strCache>
                <c:ptCount val="2"/>
                <c:pt idx="0">
                  <c:v>Generalized trust</c:v>
                </c:pt>
                <c:pt idx="1">
                  <c:v>Trust in Canadians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25.0</c:v>
                </c:pt>
                <c:pt idx="1">
                  <c:v>87.0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Completely satisfied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fr-FR" smtClean="0"/>
                      <a:t>71**</a:t>
                    </a:r>
                    <a:endParaRPr lang="fr-F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fr-FR" dirty="0" smtClean="0"/>
                      <a:t>90</a:t>
                    </a:r>
                    <a:endParaRPr lang="fr-FR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Feuil1!$A$2:$A$3</c:f>
              <c:strCache>
                <c:ptCount val="2"/>
                <c:pt idx="0">
                  <c:v>Generalized trust</c:v>
                </c:pt>
                <c:pt idx="1">
                  <c:v>Trust in Canadians</c:v>
                </c:pt>
              </c:strCache>
            </c:strRef>
          </c:cat>
          <c:val>
            <c:numRef>
              <c:f>Feuil1!$C$2:$C$3</c:f>
              <c:numCache>
                <c:formatCode>General</c:formatCode>
                <c:ptCount val="2"/>
                <c:pt idx="0">
                  <c:v>71.0</c:v>
                </c:pt>
                <c:pt idx="1">
                  <c:v>90.0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34509800"/>
        <c:axId val="2134512744"/>
      </c:barChart>
      <c:catAx>
        <c:axId val="2134509800"/>
        <c:scaling>
          <c:orientation val="minMax"/>
        </c:scaling>
        <c:delete val="0"/>
        <c:axPos val="b"/>
        <c:majorTickMark val="out"/>
        <c:minorTickMark val="none"/>
        <c:tickLblPos val="nextTo"/>
        <c:crossAx val="2134512744"/>
        <c:crosses val="autoZero"/>
        <c:auto val="1"/>
        <c:lblAlgn val="ctr"/>
        <c:lblOffset val="100"/>
        <c:noMultiLvlLbl val="0"/>
      </c:catAx>
      <c:valAx>
        <c:axId val="2134512744"/>
        <c:scaling>
          <c:orientation val="minMax"/>
          <c:max val="100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fr-FR" dirty="0" smtClean="0"/>
                  <a:t>%</a:t>
                </a:r>
                <a:endParaRPr lang="fr-FR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345098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239336774746"/>
          <c:y val="0.360513739817105"/>
          <c:w val="0.265522040107524"/>
          <c:h val="0.2789725203657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9625449009206"/>
          <c:y val="0.0455331412103746"/>
          <c:w val="0.626047529557295"/>
          <c:h val="0.8403553518346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Treated worse</c:v>
                </c:pt>
              </c:strCache>
            </c:strRef>
          </c:tx>
          <c:invertIfNegative val="0"/>
          <c:cat>
            <c:strRef>
              <c:f>Feuil1!$A$2:$A$3</c:f>
              <c:strCache>
                <c:ptCount val="2"/>
                <c:pt idx="0">
                  <c:v>Generalized trust</c:v>
                </c:pt>
                <c:pt idx="1">
                  <c:v>Trust in Canadians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56.0</c:v>
                </c:pt>
                <c:pt idx="1">
                  <c:v>71.0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Treated the same as others</c:v>
                </c:pt>
              </c:strCache>
            </c:strRef>
          </c:tx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fr-FR" smtClean="0"/>
                      <a:t>91**</a:t>
                    </a:r>
                    <a:endParaRPr lang="fr-F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Feuil1!$A$2:$A$3</c:f>
              <c:strCache>
                <c:ptCount val="2"/>
                <c:pt idx="0">
                  <c:v>Generalized trust</c:v>
                </c:pt>
                <c:pt idx="1">
                  <c:v>Trust in Canadians</c:v>
                </c:pt>
              </c:strCache>
            </c:strRef>
          </c:cat>
          <c:val>
            <c:numRef>
              <c:f>Feuil1!$C$2:$C$3</c:f>
              <c:numCache>
                <c:formatCode>General</c:formatCode>
                <c:ptCount val="2"/>
                <c:pt idx="0">
                  <c:v>49.0</c:v>
                </c:pt>
                <c:pt idx="1">
                  <c:v>91.0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34579048"/>
        <c:axId val="2134582024"/>
      </c:barChart>
      <c:catAx>
        <c:axId val="2134579048"/>
        <c:scaling>
          <c:orientation val="minMax"/>
        </c:scaling>
        <c:delete val="0"/>
        <c:axPos val="b"/>
        <c:majorTickMark val="out"/>
        <c:minorTickMark val="none"/>
        <c:tickLblPos val="nextTo"/>
        <c:crossAx val="2134582024"/>
        <c:crosses val="autoZero"/>
        <c:auto val="1"/>
        <c:lblAlgn val="ctr"/>
        <c:lblOffset val="100"/>
        <c:noMultiLvlLbl val="0"/>
      </c:catAx>
      <c:valAx>
        <c:axId val="2134582024"/>
        <c:scaling>
          <c:orientation val="minMax"/>
          <c:max val="100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fr-FR" dirty="0" smtClean="0"/>
                  <a:t>%</a:t>
                </a:r>
                <a:endParaRPr lang="fr-FR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345790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239336774746"/>
          <c:y val="0.360513739817105"/>
          <c:w val="0.265522040107524"/>
          <c:h val="0.2789725203657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9625449009206"/>
          <c:y val="0.0455331412103746"/>
          <c:w val="0.626047529557295"/>
          <c:h val="0.8403553518346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Not a Canadian citizen</c:v>
                </c:pt>
              </c:strCache>
            </c:strRef>
          </c:tx>
          <c:invertIfNegative val="0"/>
          <c:cat>
            <c:strRef>
              <c:f>Feuil1!$A$2:$A$3</c:f>
              <c:strCache>
                <c:ptCount val="2"/>
                <c:pt idx="0">
                  <c:v>Generalized trust</c:v>
                </c:pt>
                <c:pt idx="1">
                  <c:v>Trust in Canadians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56.0</c:v>
                </c:pt>
                <c:pt idx="1">
                  <c:v>80.0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Canadian citizen</c:v>
                </c:pt>
              </c:strCache>
            </c:strRef>
          </c:tx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fr-FR" smtClean="0"/>
                      <a:t>95**</a:t>
                    </a:r>
                    <a:endParaRPr lang="fr-F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Feuil1!$A$2:$A$3</c:f>
              <c:strCache>
                <c:ptCount val="2"/>
                <c:pt idx="0">
                  <c:v>Generalized trust</c:v>
                </c:pt>
                <c:pt idx="1">
                  <c:v>Trust in Canadians</c:v>
                </c:pt>
              </c:strCache>
            </c:strRef>
          </c:cat>
          <c:val>
            <c:numRef>
              <c:f>Feuil1!$C$2:$C$3</c:f>
              <c:numCache>
                <c:formatCode>General</c:formatCode>
                <c:ptCount val="2"/>
                <c:pt idx="0">
                  <c:v>54.0</c:v>
                </c:pt>
                <c:pt idx="1">
                  <c:v>95.0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34644728"/>
        <c:axId val="2134647704"/>
      </c:barChart>
      <c:catAx>
        <c:axId val="2134644728"/>
        <c:scaling>
          <c:orientation val="minMax"/>
        </c:scaling>
        <c:delete val="0"/>
        <c:axPos val="b"/>
        <c:majorTickMark val="out"/>
        <c:minorTickMark val="none"/>
        <c:tickLblPos val="nextTo"/>
        <c:crossAx val="2134647704"/>
        <c:crosses val="autoZero"/>
        <c:auto val="1"/>
        <c:lblAlgn val="ctr"/>
        <c:lblOffset val="100"/>
        <c:noMultiLvlLbl val="0"/>
      </c:catAx>
      <c:valAx>
        <c:axId val="2134647704"/>
        <c:scaling>
          <c:orientation val="minMax"/>
          <c:max val="100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fr-FR" dirty="0" smtClean="0"/>
                  <a:t>%</a:t>
                </a:r>
                <a:endParaRPr lang="fr-FR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346447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239336774746"/>
          <c:y val="0.360513739817105"/>
          <c:w val="0.265522040107524"/>
          <c:h val="0.2789725203657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9625449009206"/>
          <c:y val="0.0455331412103746"/>
          <c:w val="0.626047529557295"/>
          <c:h val="0.8403553518346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In Canada for 1 year</c:v>
                </c:pt>
              </c:strCache>
            </c:strRef>
          </c:tx>
          <c:invertIfNegative val="0"/>
          <c:cat>
            <c:strRef>
              <c:f>Feuil1!$A$2:$A$3</c:f>
              <c:strCache>
                <c:ptCount val="2"/>
                <c:pt idx="0">
                  <c:v>Generalized trust</c:v>
                </c:pt>
                <c:pt idx="1">
                  <c:v>Trust in Canadians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55.0</c:v>
                </c:pt>
                <c:pt idx="1">
                  <c:v>94.0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in Canada for 10 years</c:v>
                </c:pt>
              </c:strCache>
            </c:strRef>
          </c:tx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fr-FR" dirty="0" smtClean="0"/>
                      <a:t>68*</a:t>
                    </a:r>
                    <a:endParaRPr lang="fr-FR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Feuil1!$A$2:$A$3</c:f>
              <c:strCache>
                <c:ptCount val="2"/>
                <c:pt idx="0">
                  <c:v>Generalized trust</c:v>
                </c:pt>
                <c:pt idx="1">
                  <c:v>Trust in Canadians</c:v>
                </c:pt>
              </c:strCache>
            </c:strRef>
          </c:cat>
          <c:val>
            <c:numRef>
              <c:f>Feuil1!$C$2:$C$3</c:f>
              <c:numCache>
                <c:formatCode>General</c:formatCode>
                <c:ptCount val="2"/>
                <c:pt idx="0">
                  <c:v>56.0</c:v>
                </c:pt>
                <c:pt idx="1">
                  <c:v>68.0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34710296"/>
        <c:axId val="2134713272"/>
      </c:barChart>
      <c:catAx>
        <c:axId val="2134710296"/>
        <c:scaling>
          <c:orientation val="minMax"/>
        </c:scaling>
        <c:delete val="0"/>
        <c:axPos val="b"/>
        <c:majorTickMark val="out"/>
        <c:minorTickMark val="none"/>
        <c:tickLblPos val="nextTo"/>
        <c:crossAx val="2134713272"/>
        <c:crosses val="autoZero"/>
        <c:auto val="1"/>
        <c:lblAlgn val="ctr"/>
        <c:lblOffset val="100"/>
        <c:noMultiLvlLbl val="0"/>
      </c:catAx>
      <c:valAx>
        <c:axId val="2134713272"/>
        <c:scaling>
          <c:orientation val="minMax"/>
          <c:max val="100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fr-FR" dirty="0" smtClean="0"/>
                  <a:t>%</a:t>
                </a:r>
                <a:endParaRPr lang="fr-FR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347102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239336774746"/>
          <c:y val="0.360513739817105"/>
          <c:w val="0.265522040107524"/>
          <c:h val="0.2789725203657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F1CDE6-53EB-C64C-B750-2273AB02E313}" type="datetimeFigureOut">
              <a:rPr lang="fr-FR" smtClean="0"/>
              <a:t>2014-05-30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ED063B-DBF8-5649-8C61-7588D76B25D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0970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D063B-DBF8-5649-8C61-7588D76B25D8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2265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D063B-DBF8-5649-8C61-7588D76B25D8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1522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D063B-DBF8-5649-8C61-7588D76B25D8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9069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Closing</a:t>
            </a:r>
            <a:r>
              <a:rPr lang="fr-FR" dirty="0" smtClean="0"/>
              <a:t> comment: </a:t>
            </a:r>
            <a:r>
              <a:rPr lang="fr-FR" dirty="0" err="1" smtClean="0"/>
              <a:t>thanks</a:t>
            </a:r>
            <a:r>
              <a:rPr lang="fr-FR" baseline="0" dirty="0" smtClean="0"/>
              <a:t> to TSAS support, </a:t>
            </a:r>
            <a:r>
              <a:rPr lang="fr-FR" baseline="0" dirty="0" err="1" smtClean="0"/>
              <a:t>who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supported</a:t>
            </a:r>
            <a:r>
              <a:rPr lang="fr-FR" baseline="0" dirty="0" smtClean="0"/>
              <a:t> us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grant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we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will</a:t>
            </a:r>
            <a:r>
              <a:rPr lang="fr-FR" baseline="0" dirty="0" smtClean="0"/>
              <a:t> able to continue </a:t>
            </a:r>
            <a:r>
              <a:rPr lang="fr-FR" baseline="0" dirty="0" err="1" smtClean="0"/>
              <a:t>studying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these</a:t>
            </a:r>
            <a:r>
              <a:rPr lang="fr-FR" baseline="0" dirty="0" smtClean="0"/>
              <a:t> questions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the Provincial </a:t>
            </a:r>
            <a:r>
              <a:rPr lang="fr-FR" baseline="0" dirty="0" err="1" smtClean="0"/>
              <a:t>Diversity</a:t>
            </a:r>
            <a:r>
              <a:rPr lang="fr-FR" baseline="0" smtClean="0"/>
              <a:t> Project,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D063B-DBF8-5649-8C61-7588D76B25D8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106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D8DEE8-7A87-4E01-8ADE-4C49CDD43F74}" type="datetime1">
              <a:rPr lang="en-US" smtClean="0"/>
              <a:pPr/>
              <a:t>2014-05-30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9461-E3EB-40CD-B93F-E5CBBBD8E0BA}" type="datetimeFigureOut">
              <a:rPr lang="en-US" smtClean="0"/>
              <a:pPr/>
              <a:t>2014-05-30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543-9AAE-4E9F-B28C-4FCCFD07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FA3-38AD-400D-A4D2-18E8EF129E5F}" type="datetime1">
              <a:rPr lang="en-US" smtClean="0"/>
              <a:pPr/>
              <a:t>2014-05-30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2014-05-30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A8BBF0-342D-409A-9C0A-B1B451E92883}" type="datetime1">
              <a:rPr lang="en-US" smtClean="0"/>
              <a:pPr/>
              <a:t>2014-05-30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190-4BDC-4D39-B5BB-A14B3E8B1B3D}" type="datetime1">
              <a:rPr lang="en-US" smtClean="0"/>
              <a:pPr/>
              <a:t>2014-05-30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52F2-9B11-4FC0-9217-7D20B3AC9849}" type="datetime1">
              <a:rPr lang="en-US" smtClean="0"/>
              <a:pPr/>
              <a:t>2014-05-30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3737-8506-438E-ABC0-0BE7E06DCCA6}" type="datetime1">
              <a:rPr lang="en-US" smtClean="0"/>
              <a:pPr/>
              <a:t>2014-05-30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/>
              <a:pPr/>
              <a:t>2014-05-30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42C1-4E96-413B-B72E-6C4B39D85C9D}" type="datetime1">
              <a:rPr lang="en-US" smtClean="0"/>
              <a:pPr/>
              <a:t>2014-05-30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AA2-D442-471A-9D69-80392E1E581D}" type="datetime1">
              <a:rPr lang="en-US" smtClean="0"/>
              <a:pPr/>
              <a:t>2014-05-30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2014-05-30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b="1" dirty="0" err="1"/>
              <a:t>Between</a:t>
            </a:r>
            <a:r>
              <a:rPr lang="fr-FR" sz="3600" b="1" dirty="0"/>
              <a:t> </a:t>
            </a:r>
            <a:r>
              <a:rPr lang="fr-FR" sz="3600" b="1" dirty="0" err="1"/>
              <a:t>Here</a:t>
            </a:r>
            <a:r>
              <a:rPr lang="fr-FR" sz="3600" b="1" dirty="0"/>
              <a:t> and There</a:t>
            </a:r>
            <a:r>
              <a:rPr lang="fr-FR" sz="3500" b="1" dirty="0"/>
              <a:t>:</a:t>
            </a:r>
            <a:br>
              <a:rPr lang="fr-FR" sz="3500" b="1" dirty="0"/>
            </a:br>
            <a:r>
              <a:rPr lang="fr-FR" sz="2500" b="1" dirty="0" err="1" smtClean="0"/>
              <a:t>Pre</a:t>
            </a:r>
            <a:r>
              <a:rPr lang="fr-FR" sz="2500" b="1" dirty="0"/>
              <a:t>- and Post-migration </a:t>
            </a:r>
            <a:r>
              <a:rPr lang="fr-FR" sz="2500" b="1" dirty="0" err="1"/>
              <a:t>Experiences</a:t>
            </a:r>
            <a:r>
              <a:rPr lang="fr-FR" sz="2500" b="1" dirty="0"/>
              <a:t> and </a:t>
            </a:r>
            <a:r>
              <a:rPr lang="fr-FR" sz="2500" b="1" dirty="0" err="1"/>
              <a:t>Generalized</a:t>
            </a:r>
            <a:r>
              <a:rPr lang="fr-FR" sz="2500" b="1" dirty="0"/>
              <a:t> Trust </a:t>
            </a:r>
            <a:r>
              <a:rPr lang="fr-FR" sz="2500" b="1" dirty="0" err="1"/>
              <a:t>among</a:t>
            </a:r>
            <a:r>
              <a:rPr lang="fr-FR" sz="2500" b="1" dirty="0"/>
              <a:t> </a:t>
            </a:r>
            <a:r>
              <a:rPr lang="fr-FR" sz="2500" b="1" dirty="0" err="1"/>
              <a:t>Recent</a:t>
            </a:r>
            <a:r>
              <a:rPr lang="fr-FR" sz="2500" b="1" dirty="0"/>
              <a:t> Immigrants </a:t>
            </a:r>
            <a:r>
              <a:rPr lang="fr-FR" sz="2500" b="1" dirty="0" smtClean="0"/>
              <a:t/>
            </a:r>
            <a:br>
              <a:rPr lang="fr-FR" sz="2500" b="1" dirty="0" smtClean="0"/>
            </a:br>
            <a:r>
              <a:rPr lang="fr-FR" sz="2500" b="1" dirty="0" smtClean="0"/>
              <a:t>in </a:t>
            </a:r>
            <a:r>
              <a:rPr lang="fr-FR" sz="2500" b="1" dirty="0"/>
              <a:t>Canada </a:t>
            </a:r>
            <a:endParaRPr lang="fr-FR" sz="2500" dirty="0"/>
          </a:p>
        </p:txBody>
      </p:sp>
      <p:sp>
        <p:nvSpPr>
          <p:cNvPr id="4" name="ZoneTexte 3"/>
          <p:cNvSpPr txBox="1"/>
          <p:nvPr/>
        </p:nvSpPr>
        <p:spPr>
          <a:xfrm>
            <a:off x="3056013" y="4600158"/>
            <a:ext cx="372578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2200" dirty="0" smtClean="0">
                <a:solidFill>
                  <a:schemeClr val="bg1"/>
                </a:solidFill>
              </a:rPr>
              <a:t>Antoine Bilodeau (Concordia)</a:t>
            </a:r>
          </a:p>
          <a:p>
            <a:pPr algn="r"/>
            <a:r>
              <a:rPr lang="fr-FR" sz="2200" dirty="0" smtClean="0">
                <a:solidFill>
                  <a:schemeClr val="bg1"/>
                </a:solidFill>
              </a:rPr>
              <a:t>Stephen E. White (Concordia)</a:t>
            </a:r>
          </a:p>
        </p:txBody>
      </p:sp>
      <p:pic>
        <p:nvPicPr>
          <p:cNvPr id="5" name="Image 4" descr="CSDC_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959" y="5923770"/>
            <a:ext cx="3051813" cy="664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849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7570098"/>
              </p:ext>
            </p:extLst>
          </p:nvPr>
        </p:nvGraphicFramePr>
        <p:xfrm>
          <a:off x="381000" y="1719263"/>
          <a:ext cx="8407400" cy="4553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trust in </a:t>
            </a:r>
            <a:r>
              <a:rPr lang="en-CA" dirty="0" err="1" smtClean="0"/>
              <a:t>canadians</a:t>
            </a:r>
            <a:r>
              <a:rPr lang="en-CA" dirty="0" smtClean="0"/>
              <a:t> among recent immigrants</a:t>
            </a:r>
            <a:endParaRPr lang="en-CA" dirty="0"/>
          </a:p>
        </p:txBody>
      </p:sp>
      <p:sp>
        <p:nvSpPr>
          <p:cNvPr id="2" name="ZoneTexte 1"/>
          <p:cNvSpPr txBox="1"/>
          <p:nvPr/>
        </p:nvSpPr>
        <p:spPr>
          <a:xfrm>
            <a:off x="266700" y="6272312"/>
            <a:ext cx="20313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2006 WVS and NIS </a:t>
            </a:r>
            <a:r>
              <a:rPr lang="fr-FR" sz="1400" dirty="0" err="1" smtClean="0"/>
              <a:t>only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692322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" indent="0" algn="ctr">
              <a:buNone/>
            </a:pPr>
            <a:endParaRPr lang="fr-FR" sz="3500" dirty="0" smtClean="0"/>
          </a:p>
          <a:p>
            <a:pPr marL="45720" indent="0" algn="ctr">
              <a:buNone/>
            </a:pPr>
            <a:r>
              <a:rPr lang="fr-FR" sz="3500" dirty="0" smtClean="0"/>
              <a:t>PRE- AND POST-MIGRATION EXPERIENCES</a:t>
            </a:r>
          </a:p>
          <a:p>
            <a:pPr marL="45720" indent="0" algn="ctr">
              <a:buNone/>
            </a:pPr>
            <a:r>
              <a:rPr lang="fr-FR" sz="3500" dirty="0" smtClean="0"/>
              <a:t> AND TRUST AMONG RECENT IMMIGRANTS</a:t>
            </a:r>
          </a:p>
          <a:p>
            <a:pPr marL="45720" indent="0" algn="ctr">
              <a:buNone/>
            </a:pPr>
            <a:endParaRPr lang="fr-FR" sz="3500" dirty="0"/>
          </a:p>
          <a:p>
            <a:pPr marL="45720" indent="0" algn="ctr">
              <a:buNone/>
            </a:pPr>
            <a:r>
              <a:rPr lang="fr-FR" sz="3500" dirty="0" err="1" smtClean="0"/>
              <a:t>Results</a:t>
            </a:r>
            <a:r>
              <a:rPr lang="fr-FR" sz="3500" dirty="0" smtClean="0"/>
              <a:t> report </a:t>
            </a:r>
            <a:r>
              <a:rPr lang="fr-FR" sz="3500" dirty="0" err="1" smtClean="0"/>
              <a:t>predicted</a:t>
            </a:r>
            <a:r>
              <a:rPr lang="fr-FR" sz="3500" dirty="0" smtClean="0"/>
              <a:t> </a:t>
            </a:r>
            <a:r>
              <a:rPr lang="fr-FR" sz="3500" dirty="0" err="1" smtClean="0"/>
              <a:t>probabilities</a:t>
            </a:r>
            <a:r>
              <a:rPr lang="fr-FR" sz="3500" dirty="0" smtClean="0"/>
              <a:t> </a:t>
            </a:r>
            <a:r>
              <a:rPr lang="fr-FR" sz="3500" dirty="0" err="1" smtClean="0"/>
              <a:t>derived</a:t>
            </a:r>
            <a:r>
              <a:rPr lang="fr-FR" sz="3500" dirty="0" smtClean="0"/>
              <a:t> </a:t>
            </a:r>
            <a:r>
              <a:rPr lang="fr-FR" sz="3500" dirty="0" err="1" smtClean="0"/>
              <a:t>from</a:t>
            </a:r>
            <a:r>
              <a:rPr lang="fr-FR" sz="3500" dirty="0" smtClean="0"/>
              <a:t> </a:t>
            </a:r>
            <a:r>
              <a:rPr lang="fr-FR" sz="3500" dirty="0" err="1" smtClean="0"/>
              <a:t>multivariate</a:t>
            </a:r>
            <a:r>
              <a:rPr lang="fr-FR" sz="3500" dirty="0" smtClean="0"/>
              <a:t> analyses </a:t>
            </a:r>
          </a:p>
          <a:p>
            <a:pPr marL="45720" indent="0" algn="ctr">
              <a:buNone/>
            </a:pPr>
            <a:r>
              <a:rPr lang="fr-FR" sz="3500" dirty="0" err="1" smtClean="0"/>
              <a:t>among</a:t>
            </a:r>
            <a:r>
              <a:rPr lang="fr-FR" sz="3500" dirty="0" smtClean="0"/>
              <a:t> </a:t>
            </a:r>
            <a:r>
              <a:rPr lang="fr-FR" sz="3500" dirty="0" err="1" smtClean="0"/>
              <a:t>recent</a:t>
            </a:r>
            <a:r>
              <a:rPr lang="fr-FR" sz="3500" dirty="0" smtClean="0"/>
              <a:t> immigrants</a:t>
            </a:r>
            <a:endParaRPr lang="fr-FR" sz="35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103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2353620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81000" y="305047"/>
            <a:ext cx="8381260" cy="1054394"/>
          </a:xfrm>
        </p:spPr>
        <p:txBody>
          <a:bodyPr/>
          <a:lstStyle/>
          <a:p>
            <a:r>
              <a:rPr lang="en-CA" dirty="0" smtClean="0"/>
              <a:t>trust in country of origin </a:t>
            </a:r>
            <a:br>
              <a:rPr lang="en-CA" dirty="0" smtClean="0"/>
            </a:br>
            <a:r>
              <a:rPr lang="en-CA" dirty="0" smtClean="0"/>
              <a:t>and </a:t>
            </a:r>
            <a:r>
              <a:rPr lang="en-CA" dirty="0"/>
              <a:t>trust among </a:t>
            </a:r>
            <a:r>
              <a:rPr lang="en-CA" dirty="0" smtClean="0"/>
              <a:t>immigrants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66700" y="6272312"/>
            <a:ext cx="20313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2006 WVS and NIS </a:t>
            </a:r>
            <a:r>
              <a:rPr lang="fr-FR" sz="1400" dirty="0" err="1" smtClean="0"/>
              <a:t>only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149087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8080196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Pre-migration economic situation and </a:t>
            </a:r>
            <a:r>
              <a:rPr lang="en-CA" dirty="0"/>
              <a:t>trust among immigrants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66700" y="6272312"/>
            <a:ext cx="20313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2006 WVS and NIS </a:t>
            </a:r>
            <a:r>
              <a:rPr lang="fr-FR" sz="1400" dirty="0" err="1" smtClean="0"/>
              <a:t>only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510810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1715435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treatment by </a:t>
            </a:r>
            <a:r>
              <a:rPr lang="en-CA" dirty="0" err="1" smtClean="0"/>
              <a:t>canadian</a:t>
            </a:r>
            <a:r>
              <a:rPr lang="en-CA" dirty="0" smtClean="0"/>
              <a:t> government </a:t>
            </a:r>
            <a:r>
              <a:rPr lang="en-CA" dirty="0"/>
              <a:t>and trust among immigrants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66700" y="6272312"/>
            <a:ext cx="20313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2006 WVS and NIS </a:t>
            </a:r>
            <a:r>
              <a:rPr lang="fr-FR" sz="1400" dirty="0" err="1" smtClean="0"/>
              <a:t>only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704814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3456480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Citizenship acquisition </a:t>
            </a:r>
            <a:br>
              <a:rPr lang="en-CA" dirty="0" smtClean="0"/>
            </a:br>
            <a:r>
              <a:rPr lang="en-CA" dirty="0" smtClean="0"/>
              <a:t>and </a:t>
            </a:r>
            <a:r>
              <a:rPr lang="en-CA" dirty="0"/>
              <a:t>trust among immigrants</a:t>
            </a:r>
            <a:r>
              <a:rPr lang="en-CA" dirty="0" smtClean="0"/>
              <a:t>: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66700" y="6272312"/>
            <a:ext cx="20313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2006 WVS and NIS </a:t>
            </a:r>
            <a:r>
              <a:rPr lang="fr-FR" sz="1400" dirty="0" err="1" smtClean="0"/>
              <a:t>only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890692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5072305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Length of residence </a:t>
            </a:r>
            <a:br>
              <a:rPr lang="en-CA" dirty="0" smtClean="0"/>
            </a:br>
            <a:r>
              <a:rPr lang="en-CA" dirty="0" smtClean="0"/>
              <a:t>and </a:t>
            </a:r>
            <a:r>
              <a:rPr lang="en-CA" dirty="0"/>
              <a:t>trust among </a:t>
            </a:r>
            <a:r>
              <a:rPr lang="en-CA" dirty="0" smtClean="0"/>
              <a:t>immigrants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66700" y="6272312"/>
            <a:ext cx="20313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2006 WVS and NIS </a:t>
            </a:r>
            <a:r>
              <a:rPr lang="fr-FR" sz="1400" dirty="0" err="1" smtClean="0"/>
              <a:t>only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267511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10329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Immigrants possess great stock of trust</a:t>
            </a:r>
          </a:p>
          <a:p>
            <a:endParaRPr lang="en-CA" dirty="0" smtClean="0"/>
          </a:p>
          <a:p>
            <a:r>
              <a:rPr lang="en-CA" dirty="0" smtClean="0"/>
              <a:t>Both pre- and post-migration origins</a:t>
            </a:r>
          </a:p>
          <a:p>
            <a:endParaRPr lang="en-CA" dirty="0" smtClean="0"/>
          </a:p>
          <a:p>
            <a:r>
              <a:rPr lang="en-CA" dirty="0" smtClean="0"/>
              <a:t>Policy implications – Generalized trust</a:t>
            </a:r>
          </a:p>
          <a:p>
            <a:pPr lvl="1"/>
            <a:r>
              <a:rPr lang="en-CA" dirty="0" smtClean="0"/>
              <a:t>Immigrants who arrive with rich stock of generalized trust will show resilience in the face of difficult integration</a:t>
            </a:r>
          </a:p>
          <a:p>
            <a:pPr lvl="1"/>
            <a:endParaRPr lang="en-CA" dirty="0" smtClean="0"/>
          </a:p>
          <a:p>
            <a:r>
              <a:rPr lang="en-CA" dirty="0" smtClean="0"/>
              <a:t>Policy </a:t>
            </a:r>
            <a:r>
              <a:rPr lang="en-CA" dirty="0"/>
              <a:t>implications – </a:t>
            </a:r>
            <a:r>
              <a:rPr lang="en-CA" dirty="0" smtClean="0"/>
              <a:t>Trust in Canadians</a:t>
            </a:r>
          </a:p>
          <a:p>
            <a:pPr lvl="1"/>
            <a:r>
              <a:rPr lang="en-CA" dirty="0" smtClean="0"/>
              <a:t>Canada has a role to play in fostering greater trust in Canadians</a:t>
            </a:r>
          </a:p>
          <a:p>
            <a:pPr lvl="2"/>
            <a:r>
              <a:rPr lang="en-CA" dirty="0" smtClean="0"/>
              <a:t>Liberal citizenship approach help consolidate link with host society</a:t>
            </a:r>
          </a:p>
          <a:p>
            <a:pPr lvl="2"/>
            <a:r>
              <a:rPr lang="en-CA" dirty="0" smtClean="0"/>
              <a:t>Fighting discrimination programs</a:t>
            </a:r>
          </a:p>
          <a:p>
            <a:pPr lvl="2"/>
            <a:endParaRPr lang="en-CA" dirty="0" smtClean="0"/>
          </a:p>
          <a:p>
            <a:r>
              <a:rPr lang="en-CA" dirty="0" smtClean="0"/>
              <a:t>But which form of trust matters more for immigrant civic and political integration: generalized or in Canadians?</a:t>
            </a:r>
          </a:p>
          <a:p>
            <a:pPr marL="45720" indent="0">
              <a:buNone/>
            </a:pPr>
            <a:endParaRPr lang="en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9410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3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3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3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3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3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3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3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3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ctr">
              <a:buNone/>
            </a:pPr>
            <a:endParaRPr lang="fr-FR" dirty="0" smtClean="0"/>
          </a:p>
          <a:p>
            <a:pPr marL="45720" indent="0" algn="ctr">
              <a:buNone/>
            </a:pPr>
            <a:endParaRPr lang="fr-FR" dirty="0"/>
          </a:p>
          <a:p>
            <a:pPr marL="45720" indent="0" algn="ctr">
              <a:buNone/>
            </a:pPr>
            <a:endParaRPr lang="fr-FR" dirty="0" smtClean="0"/>
          </a:p>
          <a:p>
            <a:pPr marL="45720" indent="0" algn="ctr">
              <a:buNone/>
            </a:pPr>
            <a:endParaRPr lang="fr-FR" dirty="0"/>
          </a:p>
          <a:p>
            <a:pPr marL="45720" indent="0" algn="ctr">
              <a:buNone/>
            </a:pPr>
            <a:r>
              <a:rPr lang="fr-FR" sz="4500" dirty="0" err="1" smtClean="0"/>
              <a:t>Thank</a:t>
            </a:r>
            <a:r>
              <a:rPr lang="fr-FR" sz="4500" dirty="0" smtClean="0"/>
              <a:t> </a:t>
            </a:r>
            <a:r>
              <a:rPr lang="fr-FR" sz="4500" dirty="0" err="1" smtClean="0"/>
              <a:t>you</a:t>
            </a:r>
            <a:r>
              <a:rPr lang="fr-FR" sz="4500" dirty="0" smtClean="0"/>
              <a:t>!</a:t>
            </a:r>
            <a:endParaRPr lang="fr-FR" sz="45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1642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0" y="1793893"/>
            <a:ext cx="7022360" cy="4760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13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72229"/>
          </a:xfrm>
        </p:spPr>
        <p:txBody>
          <a:bodyPr>
            <a:normAutofit/>
          </a:bodyPr>
          <a:lstStyle/>
          <a:p>
            <a:r>
              <a:rPr lang="en-CA" sz="2200" dirty="0" smtClean="0"/>
              <a:t>Smoothing mechanism to social interactions between members of a given society </a:t>
            </a:r>
          </a:p>
          <a:p>
            <a:pPr lvl="1"/>
            <a:r>
              <a:rPr lang="en-CA" dirty="0" smtClean="0"/>
              <a:t>Component of </a:t>
            </a:r>
            <a:r>
              <a:rPr lang="en-CA" b="1" i="1" dirty="0" smtClean="0"/>
              <a:t>Civic Culture</a:t>
            </a:r>
            <a:r>
              <a:rPr lang="en-CA" dirty="0" smtClean="0"/>
              <a:t> (Almond &amp; </a:t>
            </a:r>
            <a:r>
              <a:rPr lang="en-CA" dirty="0" err="1" smtClean="0"/>
              <a:t>Verba</a:t>
            </a:r>
            <a:r>
              <a:rPr lang="en-CA" dirty="0" smtClean="0"/>
              <a:t> 1963; </a:t>
            </a:r>
            <a:r>
              <a:rPr lang="en-CA" dirty="0" err="1" smtClean="0"/>
              <a:t>Inglehart</a:t>
            </a:r>
            <a:r>
              <a:rPr lang="en-CA" dirty="0" smtClean="0"/>
              <a:t> 1993)</a:t>
            </a:r>
          </a:p>
          <a:p>
            <a:pPr lvl="1"/>
            <a:r>
              <a:rPr lang="en-CA" sz="1800" dirty="0" smtClean="0"/>
              <a:t>Greater </a:t>
            </a:r>
            <a:r>
              <a:rPr lang="en-CA" dirty="0" smtClean="0"/>
              <a:t>c</a:t>
            </a:r>
            <a:r>
              <a:rPr lang="en-CA" sz="1800" dirty="0" smtClean="0"/>
              <a:t>ompliance for </a:t>
            </a:r>
            <a:r>
              <a:rPr lang="en-CA" sz="1800" b="1" i="1" dirty="0" smtClean="0"/>
              <a:t>paying taxes </a:t>
            </a:r>
            <a:r>
              <a:rPr lang="en-CA" sz="1800" dirty="0" smtClean="0"/>
              <a:t>(</a:t>
            </a:r>
            <a:r>
              <a:rPr lang="en-CA" dirty="0" err="1" smtClean="0"/>
              <a:t>Scholz</a:t>
            </a:r>
            <a:r>
              <a:rPr lang="en-CA" dirty="0" smtClean="0"/>
              <a:t> and </a:t>
            </a:r>
            <a:r>
              <a:rPr lang="en-CA" dirty="0" err="1" smtClean="0"/>
              <a:t>Lubell</a:t>
            </a:r>
            <a:r>
              <a:rPr lang="en-CA" dirty="0" smtClean="0"/>
              <a:t> 1998)</a:t>
            </a:r>
          </a:p>
          <a:p>
            <a:pPr lvl="1"/>
            <a:r>
              <a:rPr lang="en-CA" dirty="0" smtClean="0"/>
              <a:t>Positive perception of </a:t>
            </a:r>
            <a:r>
              <a:rPr lang="en-CA" b="1" i="1" dirty="0"/>
              <a:t>personal health </a:t>
            </a:r>
            <a:r>
              <a:rPr lang="pl-PL" dirty="0"/>
              <a:t>(</a:t>
            </a:r>
            <a:r>
              <a:rPr lang="pl-PL" dirty="0" err="1"/>
              <a:t>Helliwell</a:t>
            </a:r>
            <a:r>
              <a:rPr lang="pl-PL" dirty="0"/>
              <a:t> 2003) </a:t>
            </a:r>
            <a:endParaRPr lang="en-CA" dirty="0"/>
          </a:p>
          <a:p>
            <a:pPr lvl="1"/>
            <a:r>
              <a:rPr lang="en-CA" dirty="0" smtClean="0"/>
              <a:t>Greater </a:t>
            </a:r>
            <a:r>
              <a:rPr lang="en-CA" b="1" i="1" dirty="0" smtClean="0"/>
              <a:t>life </a:t>
            </a:r>
            <a:r>
              <a:rPr lang="en-CA" b="1" i="1" dirty="0"/>
              <a:t>satisfaction</a:t>
            </a:r>
            <a:r>
              <a:rPr lang="en-CA" i="1" dirty="0"/>
              <a:t> </a:t>
            </a:r>
            <a:r>
              <a:rPr lang="en-CA" dirty="0"/>
              <a:t>(</a:t>
            </a:r>
            <a:r>
              <a:rPr lang="fi-FI" dirty="0" err="1"/>
              <a:t>Rostila</a:t>
            </a:r>
            <a:r>
              <a:rPr lang="fi-FI" dirty="0"/>
              <a:t> 2007) </a:t>
            </a:r>
          </a:p>
          <a:p>
            <a:pPr lvl="1"/>
            <a:endParaRPr lang="en-CA" sz="1800" dirty="0" smtClean="0"/>
          </a:p>
          <a:p>
            <a:r>
              <a:rPr lang="en-CA" sz="2200" dirty="0" smtClean="0"/>
              <a:t>Likely critical for immigrant integration</a:t>
            </a:r>
          </a:p>
          <a:p>
            <a:pPr lvl="1"/>
            <a:r>
              <a:rPr lang="en-CA" dirty="0" smtClean="0"/>
              <a:t>Immigrants are ‘outsiders’ in host-society</a:t>
            </a:r>
          </a:p>
          <a:p>
            <a:pPr lvl="1"/>
            <a:r>
              <a:rPr lang="en-CA" dirty="0" smtClean="0"/>
              <a:t>Unfamiliar with day-to-day norms of host-society</a:t>
            </a:r>
          </a:p>
          <a:p>
            <a:pPr lvl="1"/>
            <a:endParaRPr lang="en-CA" dirty="0" smtClean="0"/>
          </a:p>
          <a:p>
            <a:r>
              <a:rPr lang="en-CA" sz="2200" dirty="0" smtClean="0"/>
              <a:t>Generalized trust: expression </a:t>
            </a:r>
            <a:r>
              <a:rPr lang="en-CA" sz="2200" dirty="0"/>
              <a:t>of </a:t>
            </a:r>
            <a:r>
              <a:rPr lang="en-CA" sz="2200" dirty="0" smtClean="0"/>
              <a:t>immigrants’ resilience </a:t>
            </a:r>
            <a:r>
              <a:rPr lang="en-CA" sz="2200" dirty="0"/>
              <a:t>in the face of </a:t>
            </a:r>
            <a:r>
              <a:rPr lang="en-CA" sz="2200" dirty="0" smtClean="0"/>
              <a:t>social</a:t>
            </a:r>
            <a:r>
              <a:rPr lang="en-CA" sz="2200" dirty="0"/>
              <a:t>, economic, and political </a:t>
            </a:r>
            <a:r>
              <a:rPr lang="en-CA" sz="2200" dirty="0" smtClean="0"/>
              <a:t>challenges? </a:t>
            </a:r>
            <a:endParaRPr lang="en-CA" sz="2200" dirty="0"/>
          </a:p>
          <a:p>
            <a:endParaRPr lang="en-CA" dirty="0" smtClean="0"/>
          </a:p>
          <a:p>
            <a:pPr lvl="1"/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Generalized</a:t>
            </a:r>
            <a:r>
              <a:rPr lang="fr-FR" dirty="0" smtClean="0"/>
              <a:t> trust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3427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3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3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3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3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3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3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3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3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6517" y="355847"/>
            <a:ext cx="6719083" cy="629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869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80999" y="1719070"/>
            <a:ext cx="8610601" cy="4834129"/>
          </a:xfrm>
        </p:spPr>
        <p:txBody>
          <a:bodyPr/>
          <a:lstStyle/>
          <a:p>
            <a:r>
              <a:rPr lang="en-CA" sz="2200" dirty="0" smtClean="0"/>
              <a:t>Very few studies on this question </a:t>
            </a:r>
            <a:r>
              <a:rPr lang="en-CA" dirty="0" smtClean="0"/>
              <a:t>(Dinesen and </a:t>
            </a:r>
            <a:r>
              <a:rPr lang="en-CA" dirty="0" err="1" smtClean="0"/>
              <a:t>Hooghe</a:t>
            </a:r>
            <a:r>
              <a:rPr lang="en-CA" dirty="0" smtClean="0"/>
              <a:t> 2010)</a:t>
            </a:r>
          </a:p>
          <a:p>
            <a:endParaRPr lang="en-CA" dirty="0" smtClean="0"/>
          </a:p>
          <a:p>
            <a:r>
              <a:rPr lang="en-CA" dirty="0" smtClean="0"/>
              <a:t>Two questions:</a:t>
            </a:r>
          </a:p>
          <a:p>
            <a:pPr lvl="1"/>
            <a:r>
              <a:rPr lang="en-CA" sz="2000" dirty="0"/>
              <a:t>H</a:t>
            </a:r>
            <a:r>
              <a:rPr lang="en-CA" sz="2000" dirty="0" smtClean="0"/>
              <a:t>ow much generalized trust do recent immigrants exhibit in comparison to other Canadians?</a:t>
            </a:r>
          </a:p>
          <a:p>
            <a:pPr lvl="1"/>
            <a:endParaRPr lang="en-CA" dirty="0" smtClean="0"/>
          </a:p>
          <a:p>
            <a:pPr lvl="1"/>
            <a:r>
              <a:rPr lang="en-CA" sz="2000" dirty="0" smtClean="0"/>
              <a:t>Why are some immigrants trustful and others not?</a:t>
            </a:r>
          </a:p>
          <a:p>
            <a:pPr lvl="2"/>
            <a:r>
              <a:rPr lang="en-CA" sz="2000" dirty="0" smtClean="0"/>
              <a:t>Is generalized trust rooted in pre-migration experiences?</a:t>
            </a:r>
          </a:p>
          <a:p>
            <a:pPr marL="914400" lvl="3" indent="0">
              <a:buNone/>
            </a:pPr>
            <a:r>
              <a:rPr lang="en-CA" sz="1800" dirty="0"/>
              <a:t>Socialization experiences: culture</a:t>
            </a:r>
          </a:p>
          <a:p>
            <a:pPr marL="914400" lvl="3" indent="0">
              <a:buNone/>
            </a:pPr>
            <a:endParaRPr lang="en-CA" sz="1800" dirty="0" smtClean="0"/>
          </a:p>
          <a:p>
            <a:pPr lvl="2"/>
            <a:r>
              <a:rPr lang="en-CA" sz="2000" dirty="0" smtClean="0"/>
              <a:t>Is generalized trust rooted in post-migration experiences?</a:t>
            </a:r>
          </a:p>
          <a:p>
            <a:pPr marL="914400" lvl="3" indent="0">
              <a:buNone/>
            </a:pPr>
            <a:r>
              <a:rPr lang="en-CA" sz="1800" dirty="0"/>
              <a:t>Integration experiences: discrimination, economic aspirations…</a:t>
            </a:r>
          </a:p>
          <a:p>
            <a:pPr marL="914400" lvl="3" indent="0">
              <a:buNone/>
            </a:pPr>
            <a:r>
              <a:rPr lang="en-CA" sz="1800" dirty="0" smtClean="0"/>
              <a:t> </a:t>
            </a:r>
            <a:endParaRPr lang="en-CA" sz="18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Are immigrants trustful in other citizens?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9179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3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3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3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3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3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3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3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3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34129"/>
          </a:xfrm>
        </p:spPr>
        <p:txBody>
          <a:bodyPr/>
          <a:lstStyle/>
          <a:p>
            <a:r>
              <a:rPr lang="en-CA" sz="2200" dirty="0" smtClean="0"/>
              <a:t>Generalized trust can be thought of as norm-driven:</a:t>
            </a:r>
          </a:p>
          <a:p>
            <a:pPr marL="365760" lvl="1" indent="0">
              <a:buNone/>
            </a:pPr>
            <a:r>
              <a:rPr lang="en-CA" sz="2000" dirty="0" smtClean="0"/>
              <a:t>“something inherited through socialization, (…) it is not primarily based on personal experience or other information.” (</a:t>
            </a:r>
            <a:r>
              <a:rPr lang="en-CA" sz="2000" dirty="0" err="1" smtClean="0"/>
              <a:t>Nannestad</a:t>
            </a:r>
            <a:r>
              <a:rPr lang="en-CA" sz="2000" dirty="0" smtClean="0"/>
              <a:t> 2008, 415)</a:t>
            </a:r>
          </a:p>
          <a:p>
            <a:pPr marL="365760" lvl="1" indent="0">
              <a:buNone/>
            </a:pPr>
            <a:endParaRPr lang="en-CA" dirty="0"/>
          </a:p>
          <a:p>
            <a:pPr marL="273600" indent="-230400"/>
            <a:r>
              <a:rPr lang="en-CA" sz="2200" dirty="0" smtClean="0"/>
              <a:t>Implications for immigrants:</a:t>
            </a:r>
          </a:p>
          <a:p>
            <a:pPr marL="547920" lvl="1" indent="-230400"/>
            <a:r>
              <a:rPr lang="en-CA" sz="2000" dirty="0" smtClean="0"/>
              <a:t>Pre-migration experience might shape immigrants’ generalized trust</a:t>
            </a:r>
          </a:p>
          <a:p>
            <a:pPr marL="547920" lvl="1" indent="-230400"/>
            <a:r>
              <a:rPr lang="en-CA" sz="2000" dirty="0" smtClean="0"/>
              <a:t>Those from countries with high levels of trust should be more trustful</a:t>
            </a:r>
          </a:p>
          <a:p>
            <a:pPr marL="547920" lvl="1" indent="-230400"/>
            <a:r>
              <a:rPr lang="en-CA" sz="2000" dirty="0" smtClean="0"/>
              <a:t>Generalized trust would “travel” with immigrants</a:t>
            </a:r>
            <a:endParaRPr lang="en-CA" sz="2000" dirty="0"/>
          </a:p>
          <a:p>
            <a:pPr marL="547920" lvl="1" indent="-230400"/>
            <a:endParaRPr lang="en-CA" dirty="0"/>
          </a:p>
          <a:p>
            <a:pPr marL="434340" indent="-342900"/>
            <a:endParaRPr lang="en-CA" dirty="0" smtClean="0"/>
          </a:p>
          <a:p>
            <a:endParaRPr lang="en-CA" sz="16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Pre-MIGRATION EXPERIENCES &amp; GENERALIZED TRUST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41814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3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3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3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3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3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34129"/>
          </a:xfrm>
        </p:spPr>
        <p:txBody>
          <a:bodyPr/>
          <a:lstStyle/>
          <a:p>
            <a:r>
              <a:rPr lang="en-CA" sz="2200" dirty="0" smtClean="0"/>
              <a:t>Generalized trust can be thought of as being grounded in the institutional structure of a society</a:t>
            </a:r>
            <a:endParaRPr lang="en-CA" dirty="0"/>
          </a:p>
          <a:p>
            <a:pPr lvl="1"/>
            <a:r>
              <a:rPr lang="en-CA" sz="2000" dirty="0" smtClean="0"/>
              <a:t>It varies with societal conditions and reflects individual experiences (</a:t>
            </a:r>
            <a:r>
              <a:rPr lang="en-CA" sz="2000" dirty="0" err="1" smtClean="0"/>
              <a:t>Stolle</a:t>
            </a:r>
            <a:r>
              <a:rPr lang="en-CA" sz="2000" dirty="0" smtClean="0"/>
              <a:t> 2002: 408)</a:t>
            </a:r>
          </a:p>
          <a:p>
            <a:pPr lvl="1"/>
            <a:endParaRPr lang="en-CA" dirty="0"/>
          </a:p>
          <a:p>
            <a:pPr marL="273600" indent="-230400"/>
            <a:r>
              <a:rPr lang="en-CA" sz="2200" dirty="0" smtClean="0"/>
              <a:t>Implications for immigrants:</a:t>
            </a:r>
          </a:p>
          <a:p>
            <a:pPr marL="547920" lvl="1" indent="-230400"/>
            <a:r>
              <a:rPr lang="en-CA" sz="2000" dirty="0" smtClean="0"/>
              <a:t>Generalized trust is shaped by integration experiences in Canada</a:t>
            </a:r>
            <a:endParaRPr lang="en-CA" dirty="0" smtClean="0"/>
          </a:p>
          <a:p>
            <a:pPr marL="822240" lvl="2" indent="-230400"/>
            <a:r>
              <a:rPr lang="en-CA" sz="1800" dirty="0" smtClean="0"/>
              <a:t>Those with positive economic outcomes might be more trustful</a:t>
            </a:r>
          </a:p>
          <a:p>
            <a:pPr marL="822240" lvl="2" indent="-230400"/>
            <a:r>
              <a:rPr lang="en-CA" sz="1800" dirty="0" smtClean="0"/>
              <a:t>Those who experience discrimination might be less trustful</a:t>
            </a:r>
          </a:p>
          <a:p>
            <a:pPr marL="822240" lvl="2" indent="-230400"/>
            <a:r>
              <a:rPr lang="en-CA" sz="1800" dirty="0" smtClean="0"/>
              <a:t>Naturalization might lead to greater trust</a:t>
            </a:r>
          </a:p>
          <a:p>
            <a:pPr marL="822240" lvl="2" indent="-230400"/>
            <a:r>
              <a:rPr lang="en-CA" sz="1800" dirty="0" smtClean="0"/>
              <a:t>What about length of residence?</a:t>
            </a:r>
          </a:p>
          <a:p>
            <a:endParaRPr lang="en-CA" sz="16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Post-MIGRATION EXPERIENCES &amp; GENERALIZED TRUST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64348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3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3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3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3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3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3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3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34129"/>
          </a:xfrm>
        </p:spPr>
        <p:txBody>
          <a:bodyPr>
            <a:normAutofit/>
          </a:bodyPr>
          <a:lstStyle/>
          <a:p>
            <a:r>
              <a:rPr lang="en-CA" sz="2200" dirty="0" smtClean="0"/>
              <a:t>World Values Surveys</a:t>
            </a:r>
          </a:p>
          <a:p>
            <a:pPr lvl="1"/>
            <a:r>
              <a:rPr lang="en-CA" sz="2000" dirty="0"/>
              <a:t>2000 &amp; 2006 Canadian component (for local population</a:t>
            </a:r>
            <a:r>
              <a:rPr lang="en-CA" sz="2000" dirty="0" smtClean="0"/>
              <a:t>)</a:t>
            </a:r>
          </a:p>
          <a:p>
            <a:pPr lvl="1"/>
            <a:r>
              <a:rPr lang="en-CA" sz="2000" dirty="0" smtClean="0"/>
              <a:t>2000 &amp; 2006 New immigrant Survey</a:t>
            </a:r>
          </a:p>
          <a:p>
            <a:pPr lvl="2"/>
            <a:r>
              <a:rPr lang="en-CA" dirty="0" smtClean="0"/>
              <a:t>TO, MTL, VA. N=1058. All in Canada for up to 10 years</a:t>
            </a:r>
          </a:p>
          <a:p>
            <a:pPr lvl="1"/>
            <a:r>
              <a:rPr lang="en-CA" sz="2000" dirty="0" smtClean="0"/>
              <a:t>WVS in country of origin of immigrants </a:t>
            </a:r>
          </a:p>
          <a:p>
            <a:pPr lvl="1"/>
            <a:endParaRPr lang="en-CA" sz="2000" dirty="0" smtClean="0"/>
          </a:p>
          <a:p>
            <a:r>
              <a:rPr lang="en-CA" sz="2200" dirty="0"/>
              <a:t>Immigrants grouped in three categories</a:t>
            </a:r>
          </a:p>
          <a:p>
            <a:pPr lvl="1"/>
            <a:r>
              <a:rPr lang="en-CA" sz="2000" dirty="0"/>
              <a:t>Low (0-25%), moderate (25.1-40%) and high (+40%) levels of generalized trust in country of origin</a:t>
            </a:r>
          </a:p>
          <a:p>
            <a:pPr marL="365760" lvl="1" indent="0">
              <a:buNone/>
            </a:pPr>
            <a:endParaRPr lang="en-CA" sz="2000" dirty="0"/>
          </a:p>
          <a:p>
            <a:r>
              <a:rPr lang="en-CA" sz="2200" dirty="0" smtClean="0"/>
              <a:t>Measuring generalized trust:</a:t>
            </a:r>
          </a:p>
          <a:p>
            <a:pPr lvl="1"/>
            <a:r>
              <a:rPr lang="en-CA" sz="2000" dirty="0" smtClean="0"/>
              <a:t>“Generally speaking, would you say that most people can be trusted or that you can’t be too careful in dealing with people?”</a:t>
            </a:r>
          </a:p>
          <a:p>
            <a:pPr lvl="1"/>
            <a:endParaRPr lang="en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Research design &amp; data	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42575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3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3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3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3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3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3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3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3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0143441"/>
              </p:ext>
            </p:extLst>
          </p:nvPr>
        </p:nvGraphicFramePr>
        <p:xfrm>
          <a:off x="381000" y="1719262"/>
          <a:ext cx="8407400" cy="4859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Generalized trust (GT) among recent immigrants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2209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7385639"/>
              </p:ext>
            </p:extLst>
          </p:nvPr>
        </p:nvGraphicFramePr>
        <p:xfrm>
          <a:off x="381000" y="1719263"/>
          <a:ext cx="8407400" cy="4516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81000" y="317747"/>
            <a:ext cx="8381260" cy="1054394"/>
          </a:xfrm>
        </p:spPr>
        <p:txBody>
          <a:bodyPr/>
          <a:lstStyle/>
          <a:p>
            <a:r>
              <a:rPr lang="en-CA" sz="2600" dirty="0" smtClean="0"/>
              <a:t>Generalized trust among recent immigrants </a:t>
            </a:r>
            <a:br>
              <a:rPr lang="en-CA" sz="2600" dirty="0" smtClean="0"/>
            </a:br>
            <a:r>
              <a:rPr lang="en-CA" sz="2600" i="1" u="sng" dirty="0" smtClean="0"/>
              <a:t>controlling for education levels</a:t>
            </a:r>
            <a:endParaRPr lang="en-CA" sz="2600" i="1" u="sng" dirty="0"/>
          </a:p>
        </p:txBody>
      </p:sp>
      <p:sp>
        <p:nvSpPr>
          <p:cNvPr id="2" name="ZoneTexte 1"/>
          <p:cNvSpPr txBox="1"/>
          <p:nvPr/>
        </p:nvSpPr>
        <p:spPr>
          <a:xfrm>
            <a:off x="863600" y="6300689"/>
            <a:ext cx="792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Entries are </a:t>
            </a:r>
            <a:r>
              <a:rPr lang="fr-FR" sz="1400" dirty="0" err="1" smtClean="0"/>
              <a:t>predicted</a:t>
            </a:r>
            <a:r>
              <a:rPr lang="fr-FR" sz="1400" dirty="0" smtClean="0"/>
              <a:t> </a:t>
            </a:r>
            <a:r>
              <a:rPr lang="fr-FR" sz="1400" dirty="0" err="1" smtClean="0"/>
              <a:t>results</a:t>
            </a:r>
            <a:r>
              <a:rPr lang="fr-FR" sz="1400" dirty="0" smtClean="0"/>
              <a:t> </a:t>
            </a:r>
            <a:r>
              <a:rPr lang="fr-FR" sz="1400" dirty="0" err="1" smtClean="0"/>
              <a:t>based</a:t>
            </a:r>
            <a:r>
              <a:rPr lang="fr-FR" sz="1400" dirty="0" smtClean="0"/>
              <a:t> on </a:t>
            </a:r>
            <a:r>
              <a:rPr lang="fr-FR" sz="1400" dirty="0" err="1" smtClean="0"/>
              <a:t>binary</a:t>
            </a:r>
            <a:r>
              <a:rPr lang="fr-FR" sz="1400" dirty="0" smtClean="0"/>
              <a:t> </a:t>
            </a:r>
            <a:r>
              <a:rPr lang="fr-FR" sz="1400" dirty="0" err="1" smtClean="0"/>
              <a:t>logit</a:t>
            </a:r>
            <a:r>
              <a:rPr lang="fr-FR" sz="1400" dirty="0" smtClean="0"/>
              <a:t> </a:t>
            </a:r>
            <a:r>
              <a:rPr lang="fr-FR" sz="1400" dirty="0" err="1" smtClean="0"/>
              <a:t>analysis</a:t>
            </a:r>
            <a:r>
              <a:rPr lang="fr-FR" sz="1400" dirty="0" smtClean="0"/>
              <a:t> </a:t>
            </a:r>
            <a:r>
              <a:rPr lang="fr-FR" sz="1400" dirty="0" err="1" smtClean="0"/>
              <a:t>controlling</a:t>
            </a:r>
            <a:r>
              <a:rPr lang="fr-FR" sz="1400" dirty="0" smtClean="0"/>
              <a:t> for </a:t>
            </a:r>
            <a:r>
              <a:rPr lang="fr-FR" sz="1400" dirty="0" err="1" smtClean="0"/>
              <a:t>socio-economic</a:t>
            </a:r>
            <a:r>
              <a:rPr lang="fr-FR" sz="1400" dirty="0" smtClean="0"/>
              <a:t> situation.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513607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Beyond Generalized trust: </a:t>
            </a:r>
            <a:br>
              <a:rPr lang="en-CA" smtClean="0"/>
            </a:br>
            <a:r>
              <a:rPr lang="en-CA" smtClean="0"/>
              <a:t>trust in canadians</a:t>
            </a:r>
            <a:endParaRPr lang="en-CA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200" dirty="0" smtClean="0"/>
              <a:t>“How much do you trust Canadian people in general? Completely, somewhat, not very much, not at all.”</a:t>
            </a:r>
          </a:p>
          <a:p>
            <a:endParaRPr lang="en-CA" dirty="0" smtClean="0"/>
          </a:p>
          <a:p>
            <a:r>
              <a:rPr lang="en-CA" sz="2200" dirty="0" smtClean="0"/>
              <a:t>A particularized form of trust?</a:t>
            </a:r>
          </a:p>
          <a:p>
            <a:pPr lvl="1"/>
            <a:r>
              <a:rPr lang="en-CA" sz="2000" dirty="0" smtClean="0"/>
              <a:t>Among Canadian-born population: unlikely</a:t>
            </a:r>
          </a:p>
          <a:p>
            <a:pPr lvl="1"/>
            <a:r>
              <a:rPr lang="en-CA" sz="2000" dirty="0" smtClean="0"/>
              <a:t>Among recent immigrants: maybe</a:t>
            </a:r>
          </a:p>
          <a:p>
            <a:pPr lvl="1"/>
            <a:endParaRPr lang="en-CA" dirty="0" smtClean="0"/>
          </a:p>
          <a:p>
            <a:r>
              <a:rPr lang="en-CA" sz="2200" dirty="0" smtClean="0"/>
              <a:t>Generalized trust and Trust in Canadians – expectations</a:t>
            </a:r>
          </a:p>
          <a:p>
            <a:pPr lvl="1"/>
            <a:r>
              <a:rPr lang="en-CA" sz="2000" dirty="0" smtClean="0"/>
              <a:t>Generalized more grounded in pre-migration experiences</a:t>
            </a:r>
          </a:p>
          <a:p>
            <a:pPr lvl="1"/>
            <a:r>
              <a:rPr lang="en-CA" sz="2000" dirty="0" smtClean="0"/>
              <a:t>Trust in Canadians more grounded in post-migration experiences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525450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3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3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3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3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3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3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lle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Grid">
    <a:dk1>
      <a:sysClr val="windowText" lastClr="000000"/>
    </a:dk1>
    <a:lt1>
      <a:sysClr val="window" lastClr="FFFFFF"/>
    </a:lt1>
    <a:dk2>
      <a:srgbClr val="534949"/>
    </a:dk2>
    <a:lt2>
      <a:srgbClr val="CCD1B9"/>
    </a:lt2>
    <a:accent1>
      <a:srgbClr val="C66951"/>
    </a:accent1>
    <a:accent2>
      <a:srgbClr val="BF974D"/>
    </a:accent2>
    <a:accent3>
      <a:srgbClr val="928B70"/>
    </a:accent3>
    <a:accent4>
      <a:srgbClr val="87706B"/>
    </a:accent4>
    <a:accent5>
      <a:srgbClr val="94734E"/>
    </a:accent5>
    <a:accent6>
      <a:srgbClr val="6F777D"/>
    </a:accent6>
    <a:hlink>
      <a:srgbClr val="CC9900"/>
    </a:hlink>
    <a:folHlink>
      <a:srgbClr val="C0C0C0"/>
    </a:folHlink>
  </a:clrScheme>
  <a:fontScheme name="Grid">
    <a:majorFont>
      <a:latin typeface="Franklin Gothic Medium"/>
      <a:ea typeface=""/>
      <a:cs typeface=""/>
      <a:font script="Jpan" typeface="HG創英角ｺﾞｼｯｸUB"/>
      <a:font script="Hang" typeface="HY견고딕"/>
      <a:font script="Hans" typeface="微软雅黑"/>
      <a:font script="Hant" typeface="微軟正黑體"/>
      <a:font script="Arab" typeface="Arial Bold"/>
      <a:font script="Hebr" typeface="Arial Bold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 Bold"/>
      <a:font script="Uigh" typeface="Microsoft Uighur"/>
      <a:font script="Geor" typeface="Sylfaen"/>
    </a:majorFont>
    <a:minorFont>
      <a:latin typeface="Franklin Gothic Medium"/>
      <a:ea typeface=""/>
      <a:cs typeface=""/>
      <a:font script="Jpan" typeface="HG創英角ｺﾞｼｯｸUB"/>
      <a:font script="Hang" typeface="HY견고딕"/>
      <a:font script="Hans" typeface="微软雅黑"/>
      <a:font script="Hant" typeface="微軟正黑體"/>
      <a:font script="Arab" typeface="Arial Bold"/>
      <a:font script="Hebr" typeface="Arial Bold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 Bold"/>
      <a:font script="Uigh" typeface="Microsoft Uighur"/>
      <a:font script="Geor" typeface="Sylfaen"/>
    </a:minorFont>
  </a:fontScheme>
  <a:fmtScheme name="Grid">
    <a:fillStyleLst>
      <a:solidFill>
        <a:schemeClr val="phClr"/>
      </a:solidFill>
      <a:solidFill>
        <a:schemeClr val="phClr">
          <a:tint val="50000"/>
        </a:schemeClr>
      </a:solidFill>
      <a:gradFill rotWithShape="1">
        <a:gsLst>
          <a:gs pos="0">
            <a:schemeClr val="phClr"/>
          </a:gs>
          <a:gs pos="90000">
            <a:schemeClr val="phClr">
              <a:shade val="100000"/>
            </a:schemeClr>
          </a:gs>
          <a:gs pos="100000">
            <a:schemeClr val="phClr">
              <a:shade val="85000"/>
            </a:schemeClr>
          </a:gs>
        </a:gsLst>
        <a:path path="circle">
          <a:fillToRect l="100000" t="100000" r="100000" b="100000"/>
        </a:path>
      </a:gradFill>
    </a:fillStyleLst>
    <a:lnStyleLst>
      <a:ln w="10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47625" cap="flat" cmpd="dbl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1750" dist="25400" dir="5400000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phClr">
              <a:shade val="30000"/>
            </a:schemeClr>
          </a:contourClr>
        </a:sp3d>
      </a:effectStyle>
    </a:effectStyleLst>
    <a:bgFillStyleLst>
      <a:solidFill>
        <a:schemeClr val="phClr"/>
      </a:solidFill>
      <a:solidFill>
        <a:schemeClr val="phClr">
          <a:tint val="90000"/>
          <a:shade val="93000"/>
          <a:satMod val="150000"/>
        </a:schemeClr>
      </a:solidFill>
      <a:blipFill rotWithShape="1">
        <a:blip xmlns:r="http://schemas.openxmlformats.org/officeDocument/2006/relationships" r:embed="rId1">
          <a:duotone>
            <a:schemeClr val="phClr">
              <a:tint val="95000"/>
            </a:schemeClr>
            <a:schemeClr val="phClr">
              <a:shade val="93000"/>
              <a:satMod val="110000"/>
            </a:schemeClr>
          </a:duotone>
        </a:blip>
        <a:tile tx="0" ty="0" sx="100000" sy="100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Grid">
    <a:dk1>
      <a:sysClr val="windowText" lastClr="000000"/>
    </a:dk1>
    <a:lt1>
      <a:sysClr val="window" lastClr="FFFFFF"/>
    </a:lt1>
    <a:dk2>
      <a:srgbClr val="534949"/>
    </a:dk2>
    <a:lt2>
      <a:srgbClr val="CCD1B9"/>
    </a:lt2>
    <a:accent1>
      <a:srgbClr val="C66951"/>
    </a:accent1>
    <a:accent2>
      <a:srgbClr val="BF974D"/>
    </a:accent2>
    <a:accent3>
      <a:srgbClr val="928B70"/>
    </a:accent3>
    <a:accent4>
      <a:srgbClr val="87706B"/>
    </a:accent4>
    <a:accent5>
      <a:srgbClr val="94734E"/>
    </a:accent5>
    <a:accent6>
      <a:srgbClr val="6F777D"/>
    </a:accent6>
    <a:hlink>
      <a:srgbClr val="CC9900"/>
    </a:hlink>
    <a:folHlink>
      <a:srgbClr val="C0C0C0"/>
    </a:folHlink>
  </a:clrScheme>
  <a:fontScheme name="Grid">
    <a:majorFont>
      <a:latin typeface="Franklin Gothic Medium"/>
      <a:ea typeface=""/>
      <a:cs typeface=""/>
      <a:font script="Jpan" typeface="HG創英角ｺﾞｼｯｸUB"/>
      <a:font script="Hang" typeface="HY견고딕"/>
      <a:font script="Hans" typeface="微软雅黑"/>
      <a:font script="Hant" typeface="微軟正黑體"/>
      <a:font script="Arab" typeface="Arial Bold"/>
      <a:font script="Hebr" typeface="Arial Bold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 Bold"/>
      <a:font script="Uigh" typeface="Microsoft Uighur"/>
      <a:font script="Geor" typeface="Sylfaen"/>
    </a:majorFont>
    <a:minorFont>
      <a:latin typeface="Franklin Gothic Medium"/>
      <a:ea typeface=""/>
      <a:cs typeface=""/>
      <a:font script="Jpan" typeface="HG創英角ｺﾞｼｯｸUB"/>
      <a:font script="Hang" typeface="HY견고딕"/>
      <a:font script="Hans" typeface="微软雅黑"/>
      <a:font script="Hant" typeface="微軟正黑體"/>
      <a:font script="Arab" typeface="Arial Bold"/>
      <a:font script="Hebr" typeface="Arial Bold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 Bold"/>
      <a:font script="Uigh" typeface="Microsoft Uighur"/>
      <a:font script="Geor" typeface="Sylfaen"/>
    </a:minorFont>
  </a:fontScheme>
  <a:fmtScheme name="Grid">
    <a:fillStyleLst>
      <a:solidFill>
        <a:schemeClr val="phClr"/>
      </a:solidFill>
      <a:solidFill>
        <a:schemeClr val="phClr">
          <a:tint val="50000"/>
        </a:schemeClr>
      </a:solidFill>
      <a:gradFill rotWithShape="1">
        <a:gsLst>
          <a:gs pos="0">
            <a:schemeClr val="phClr"/>
          </a:gs>
          <a:gs pos="90000">
            <a:schemeClr val="phClr">
              <a:shade val="100000"/>
            </a:schemeClr>
          </a:gs>
          <a:gs pos="100000">
            <a:schemeClr val="phClr">
              <a:shade val="85000"/>
            </a:schemeClr>
          </a:gs>
        </a:gsLst>
        <a:path path="circle">
          <a:fillToRect l="100000" t="100000" r="100000" b="100000"/>
        </a:path>
      </a:gradFill>
    </a:fillStyleLst>
    <a:lnStyleLst>
      <a:ln w="10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47625" cap="flat" cmpd="dbl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1750" dist="25400" dir="5400000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phClr">
              <a:shade val="30000"/>
            </a:schemeClr>
          </a:contourClr>
        </a:sp3d>
      </a:effectStyle>
    </a:effectStyleLst>
    <a:bgFillStyleLst>
      <a:solidFill>
        <a:schemeClr val="phClr"/>
      </a:solidFill>
      <a:solidFill>
        <a:schemeClr val="phClr">
          <a:tint val="90000"/>
          <a:shade val="93000"/>
          <a:satMod val="150000"/>
        </a:schemeClr>
      </a:solidFill>
      <a:blipFill rotWithShape="1">
        <a:blip xmlns:r="http://schemas.openxmlformats.org/officeDocument/2006/relationships" r:embed="rId1">
          <a:duotone>
            <a:schemeClr val="phClr">
              <a:tint val="95000"/>
            </a:schemeClr>
            <a:schemeClr val="phClr">
              <a:shade val="93000"/>
              <a:satMod val="110000"/>
            </a:schemeClr>
          </a:duotone>
        </a:blip>
        <a:tile tx="0" ty="0" sx="100000" sy="100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Grid">
    <a:dk1>
      <a:sysClr val="windowText" lastClr="000000"/>
    </a:dk1>
    <a:lt1>
      <a:sysClr val="window" lastClr="FFFFFF"/>
    </a:lt1>
    <a:dk2>
      <a:srgbClr val="534949"/>
    </a:dk2>
    <a:lt2>
      <a:srgbClr val="CCD1B9"/>
    </a:lt2>
    <a:accent1>
      <a:srgbClr val="C66951"/>
    </a:accent1>
    <a:accent2>
      <a:srgbClr val="BF974D"/>
    </a:accent2>
    <a:accent3>
      <a:srgbClr val="928B70"/>
    </a:accent3>
    <a:accent4>
      <a:srgbClr val="87706B"/>
    </a:accent4>
    <a:accent5>
      <a:srgbClr val="94734E"/>
    </a:accent5>
    <a:accent6>
      <a:srgbClr val="6F777D"/>
    </a:accent6>
    <a:hlink>
      <a:srgbClr val="CC9900"/>
    </a:hlink>
    <a:folHlink>
      <a:srgbClr val="C0C0C0"/>
    </a:folHlink>
  </a:clrScheme>
  <a:fontScheme name="Grid">
    <a:majorFont>
      <a:latin typeface="Franklin Gothic Medium"/>
      <a:ea typeface=""/>
      <a:cs typeface=""/>
      <a:font script="Jpan" typeface="HG創英角ｺﾞｼｯｸUB"/>
      <a:font script="Hang" typeface="HY견고딕"/>
      <a:font script="Hans" typeface="微软雅黑"/>
      <a:font script="Hant" typeface="微軟正黑體"/>
      <a:font script="Arab" typeface="Arial Bold"/>
      <a:font script="Hebr" typeface="Arial Bold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 Bold"/>
      <a:font script="Uigh" typeface="Microsoft Uighur"/>
      <a:font script="Geor" typeface="Sylfaen"/>
    </a:majorFont>
    <a:minorFont>
      <a:latin typeface="Franklin Gothic Medium"/>
      <a:ea typeface=""/>
      <a:cs typeface=""/>
      <a:font script="Jpan" typeface="HG創英角ｺﾞｼｯｸUB"/>
      <a:font script="Hang" typeface="HY견고딕"/>
      <a:font script="Hans" typeface="微软雅黑"/>
      <a:font script="Hant" typeface="微軟正黑體"/>
      <a:font script="Arab" typeface="Arial Bold"/>
      <a:font script="Hebr" typeface="Arial Bold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 Bold"/>
      <a:font script="Uigh" typeface="Microsoft Uighur"/>
      <a:font script="Geor" typeface="Sylfaen"/>
    </a:minorFont>
  </a:fontScheme>
  <a:fmtScheme name="Grid">
    <a:fillStyleLst>
      <a:solidFill>
        <a:schemeClr val="phClr"/>
      </a:solidFill>
      <a:solidFill>
        <a:schemeClr val="phClr">
          <a:tint val="50000"/>
        </a:schemeClr>
      </a:solidFill>
      <a:gradFill rotWithShape="1">
        <a:gsLst>
          <a:gs pos="0">
            <a:schemeClr val="phClr"/>
          </a:gs>
          <a:gs pos="90000">
            <a:schemeClr val="phClr">
              <a:shade val="100000"/>
            </a:schemeClr>
          </a:gs>
          <a:gs pos="100000">
            <a:schemeClr val="phClr">
              <a:shade val="85000"/>
            </a:schemeClr>
          </a:gs>
        </a:gsLst>
        <a:path path="circle">
          <a:fillToRect l="100000" t="100000" r="100000" b="100000"/>
        </a:path>
      </a:gradFill>
    </a:fillStyleLst>
    <a:lnStyleLst>
      <a:ln w="10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47625" cap="flat" cmpd="dbl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1750" dist="25400" dir="5400000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phClr">
              <a:shade val="30000"/>
            </a:schemeClr>
          </a:contourClr>
        </a:sp3d>
      </a:effectStyle>
    </a:effectStyleLst>
    <a:bgFillStyleLst>
      <a:solidFill>
        <a:schemeClr val="phClr"/>
      </a:solidFill>
      <a:solidFill>
        <a:schemeClr val="phClr">
          <a:tint val="90000"/>
          <a:shade val="93000"/>
          <a:satMod val="150000"/>
        </a:schemeClr>
      </a:solidFill>
      <a:blipFill rotWithShape="1">
        <a:blip xmlns:r="http://schemas.openxmlformats.org/officeDocument/2006/relationships" r:embed="rId1">
          <a:duotone>
            <a:schemeClr val="phClr">
              <a:tint val="95000"/>
            </a:schemeClr>
            <a:schemeClr val="phClr">
              <a:shade val="93000"/>
              <a:satMod val="110000"/>
            </a:schemeClr>
          </a:duotone>
        </a:blip>
        <a:tile tx="0" ty="0" sx="100000" sy="100000" flip="none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Grid">
    <a:dk1>
      <a:sysClr val="windowText" lastClr="000000"/>
    </a:dk1>
    <a:lt1>
      <a:sysClr val="window" lastClr="FFFFFF"/>
    </a:lt1>
    <a:dk2>
      <a:srgbClr val="534949"/>
    </a:dk2>
    <a:lt2>
      <a:srgbClr val="CCD1B9"/>
    </a:lt2>
    <a:accent1>
      <a:srgbClr val="C66951"/>
    </a:accent1>
    <a:accent2>
      <a:srgbClr val="BF974D"/>
    </a:accent2>
    <a:accent3>
      <a:srgbClr val="928B70"/>
    </a:accent3>
    <a:accent4>
      <a:srgbClr val="87706B"/>
    </a:accent4>
    <a:accent5>
      <a:srgbClr val="94734E"/>
    </a:accent5>
    <a:accent6>
      <a:srgbClr val="6F777D"/>
    </a:accent6>
    <a:hlink>
      <a:srgbClr val="CC9900"/>
    </a:hlink>
    <a:folHlink>
      <a:srgbClr val="C0C0C0"/>
    </a:folHlink>
  </a:clrScheme>
  <a:fontScheme name="Grid">
    <a:majorFont>
      <a:latin typeface="Franklin Gothic Medium"/>
      <a:ea typeface=""/>
      <a:cs typeface=""/>
      <a:font script="Jpan" typeface="HG創英角ｺﾞｼｯｸUB"/>
      <a:font script="Hang" typeface="HY견고딕"/>
      <a:font script="Hans" typeface="微软雅黑"/>
      <a:font script="Hant" typeface="微軟正黑體"/>
      <a:font script="Arab" typeface="Arial Bold"/>
      <a:font script="Hebr" typeface="Arial Bold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 Bold"/>
      <a:font script="Uigh" typeface="Microsoft Uighur"/>
      <a:font script="Geor" typeface="Sylfaen"/>
    </a:majorFont>
    <a:minorFont>
      <a:latin typeface="Franklin Gothic Medium"/>
      <a:ea typeface=""/>
      <a:cs typeface=""/>
      <a:font script="Jpan" typeface="HG創英角ｺﾞｼｯｸUB"/>
      <a:font script="Hang" typeface="HY견고딕"/>
      <a:font script="Hans" typeface="微软雅黑"/>
      <a:font script="Hant" typeface="微軟正黑體"/>
      <a:font script="Arab" typeface="Arial Bold"/>
      <a:font script="Hebr" typeface="Arial Bold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 Bold"/>
      <a:font script="Uigh" typeface="Microsoft Uighur"/>
      <a:font script="Geor" typeface="Sylfaen"/>
    </a:minorFont>
  </a:fontScheme>
  <a:fmtScheme name="Grid">
    <a:fillStyleLst>
      <a:solidFill>
        <a:schemeClr val="phClr"/>
      </a:solidFill>
      <a:solidFill>
        <a:schemeClr val="phClr">
          <a:tint val="50000"/>
        </a:schemeClr>
      </a:solidFill>
      <a:gradFill rotWithShape="1">
        <a:gsLst>
          <a:gs pos="0">
            <a:schemeClr val="phClr"/>
          </a:gs>
          <a:gs pos="90000">
            <a:schemeClr val="phClr">
              <a:shade val="100000"/>
            </a:schemeClr>
          </a:gs>
          <a:gs pos="100000">
            <a:schemeClr val="phClr">
              <a:shade val="85000"/>
            </a:schemeClr>
          </a:gs>
        </a:gsLst>
        <a:path path="circle">
          <a:fillToRect l="100000" t="100000" r="100000" b="100000"/>
        </a:path>
      </a:gradFill>
    </a:fillStyleLst>
    <a:lnStyleLst>
      <a:ln w="10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47625" cap="flat" cmpd="dbl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1750" dist="25400" dir="5400000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phClr">
              <a:shade val="30000"/>
            </a:schemeClr>
          </a:contourClr>
        </a:sp3d>
      </a:effectStyle>
    </a:effectStyleLst>
    <a:bgFillStyleLst>
      <a:solidFill>
        <a:schemeClr val="phClr"/>
      </a:solidFill>
      <a:solidFill>
        <a:schemeClr val="phClr">
          <a:tint val="90000"/>
          <a:shade val="93000"/>
          <a:satMod val="150000"/>
        </a:schemeClr>
      </a:solidFill>
      <a:blipFill rotWithShape="1">
        <a:blip xmlns:r="http://schemas.openxmlformats.org/officeDocument/2006/relationships" r:embed="rId1">
          <a:duotone>
            <a:schemeClr val="phClr">
              <a:tint val="95000"/>
            </a:schemeClr>
            <a:schemeClr val="phClr">
              <a:shade val="93000"/>
              <a:satMod val="110000"/>
            </a:schemeClr>
          </a:duotone>
        </a:blip>
        <a:tile tx="0" ty="0" sx="100000" sy="100000" flip="none" algn="tl"/>
      </a:blipFill>
    </a:bgFillStyleLst>
  </a:fmtScheme>
</a:themeOverride>
</file>

<file path=ppt/theme/themeOverride5.xml><?xml version="1.0" encoding="utf-8"?>
<a:themeOverride xmlns:a="http://schemas.openxmlformats.org/drawingml/2006/main">
  <a:clrScheme name="Grid">
    <a:dk1>
      <a:sysClr val="windowText" lastClr="000000"/>
    </a:dk1>
    <a:lt1>
      <a:sysClr val="window" lastClr="FFFFFF"/>
    </a:lt1>
    <a:dk2>
      <a:srgbClr val="534949"/>
    </a:dk2>
    <a:lt2>
      <a:srgbClr val="CCD1B9"/>
    </a:lt2>
    <a:accent1>
      <a:srgbClr val="C66951"/>
    </a:accent1>
    <a:accent2>
      <a:srgbClr val="BF974D"/>
    </a:accent2>
    <a:accent3>
      <a:srgbClr val="928B70"/>
    </a:accent3>
    <a:accent4>
      <a:srgbClr val="87706B"/>
    </a:accent4>
    <a:accent5>
      <a:srgbClr val="94734E"/>
    </a:accent5>
    <a:accent6>
      <a:srgbClr val="6F777D"/>
    </a:accent6>
    <a:hlink>
      <a:srgbClr val="CC9900"/>
    </a:hlink>
    <a:folHlink>
      <a:srgbClr val="C0C0C0"/>
    </a:folHlink>
  </a:clrScheme>
  <a:fontScheme name="Grid">
    <a:majorFont>
      <a:latin typeface="Franklin Gothic Medium"/>
      <a:ea typeface=""/>
      <a:cs typeface=""/>
      <a:font script="Jpan" typeface="HG創英角ｺﾞｼｯｸUB"/>
      <a:font script="Hang" typeface="HY견고딕"/>
      <a:font script="Hans" typeface="微软雅黑"/>
      <a:font script="Hant" typeface="微軟正黑體"/>
      <a:font script="Arab" typeface="Arial Bold"/>
      <a:font script="Hebr" typeface="Arial Bold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 Bold"/>
      <a:font script="Uigh" typeface="Microsoft Uighur"/>
      <a:font script="Geor" typeface="Sylfaen"/>
    </a:majorFont>
    <a:minorFont>
      <a:latin typeface="Franklin Gothic Medium"/>
      <a:ea typeface=""/>
      <a:cs typeface=""/>
      <a:font script="Jpan" typeface="HG創英角ｺﾞｼｯｸUB"/>
      <a:font script="Hang" typeface="HY견고딕"/>
      <a:font script="Hans" typeface="微软雅黑"/>
      <a:font script="Hant" typeface="微軟正黑體"/>
      <a:font script="Arab" typeface="Arial Bold"/>
      <a:font script="Hebr" typeface="Arial Bold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 Bold"/>
      <a:font script="Uigh" typeface="Microsoft Uighur"/>
      <a:font script="Geor" typeface="Sylfaen"/>
    </a:minorFont>
  </a:fontScheme>
  <a:fmtScheme name="Grid">
    <a:fillStyleLst>
      <a:solidFill>
        <a:schemeClr val="phClr"/>
      </a:solidFill>
      <a:solidFill>
        <a:schemeClr val="phClr">
          <a:tint val="50000"/>
        </a:schemeClr>
      </a:solidFill>
      <a:gradFill rotWithShape="1">
        <a:gsLst>
          <a:gs pos="0">
            <a:schemeClr val="phClr"/>
          </a:gs>
          <a:gs pos="90000">
            <a:schemeClr val="phClr">
              <a:shade val="100000"/>
            </a:schemeClr>
          </a:gs>
          <a:gs pos="100000">
            <a:schemeClr val="phClr">
              <a:shade val="85000"/>
            </a:schemeClr>
          </a:gs>
        </a:gsLst>
        <a:path path="circle">
          <a:fillToRect l="100000" t="100000" r="100000" b="100000"/>
        </a:path>
      </a:gradFill>
    </a:fillStyleLst>
    <a:lnStyleLst>
      <a:ln w="10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47625" cap="flat" cmpd="dbl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1750" dist="25400" dir="5400000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phClr">
              <a:shade val="30000"/>
            </a:schemeClr>
          </a:contourClr>
        </a:sp3d>
      </a:effectStyle>
    </a:effectStyleLst>
    <a:bgFillStyleLst>
      <a:solidFill>
        <a:schemeClr val="phClr"/>
      </a:solidFill>
      <a:solidFill>
        <a:schemeClr val="phClr">
          <a:tint val="90000"/>
          <a:shade val="93000"/>
          <a:satMod val="150000"/>
        </a:schemeClr>
      </a:solidFill>
      <a:blipFill rotWithShape="1">
        <a:blip xmlns:r="http://schemas.openxmlformats.org/officeDocument/2006/relationships" r:embed="rId1">
          <a:duotone>
            <a:schemeClr val="phClr">
              <a:tint val="95000"/>
            </a:schemeClr>
            <a:schemeClr val="phClr">
              <a:shade val="93000"/>
              <a:satMod val="110000"/>
            </a:schemeClr>
          </a:duotone>
        </a:blip>
        <a:tile tx="0" ty="0" sx="100000" sy="10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Grille.thmx</Template>
  <TotalTime>1732</TotalTime>
  <Words>837</Words>
  <Application>Microsoft Macintosh PowerPoint</Application>
  <PresentationFormat>On-screen Show (4:3)</PresentationFormat>
  <Paragraphs>135</Paragraphs>
  <Slides>20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Grille</vt:lpstr>
      <vt:lpstr>Between Here and There: Pre- and Post-migration Experiences and Generalized Trust among Recent Immigrants  in Canada </vt:lpstr>
      <vt:lpstr>Generalized trust </vt:lpstr>
      <vt:lpstr>Are immigrants trustful in other citizens?</vt:lpstr>
      <vt:lpstr>Pre-MIGRATION EXPERIENCES &amp; GENERALIZED TRUST </vt:lpstr>
      <vt:lpstr>Post-MIGRATION EXPERIENCES &amp; GENERALIZED TRUST </vt:lpstr>
      <vt:lpstr>Research design &amp; data </vt:lpstr>
      <vt:lpstr>Generalized trust (GT) among recent immigrants</vt:lpstr>
      <vt:lpstr>Generalized trust among recent immigrants  controlling for education levels</vt:lpstr>
      <vt:lpstr>Beyond Generalized trust:  trust in canadians</vt:lpstr>
      <vt:lpstr>trust in canadians among recent immigrants</vt:lpstr>
      <vt:lpstr>PowerPoint Presentation</vt:lpstr>
      <vt:lpstr>trust in country of origin  and trust among immigrants</vt:lpstr>
      <vt:lpstr>Pre-migration economic situation and trust among immigrants</vt:lpstr>
      <vt:lpstr>treatment by canadian government and trust among immigrants</vt:lpstr>
      <vt:lpstr>Citizenship acquisition  and trust among immigrants:</vt:lpstr>
      <vt:lpstr>Length of residence  and trust among immigrants</vt:lpstr>
      <vt:lpstr>conclusions</vt:lpstr>
      <vt:lpstr>PowerPoint Presentation</vt:lpstr>
      <vt:lpstr>PowerPoint Presentation</vt:lpstr>
      <vt:lpstr>PowerPoint Presentation</vt:lpstr>
    </vt:vector>
  </TitlesOfParts>
  <Company>Concordia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Antoine Bilodeau</dc:creator>
  <cp:lastModifiedBy>K C</cp:lastModifiedBy>
  <cp:revision>102</cp:revision>
  <dcterms:created xsi:type="dcterms:W3CDTF">2014-03-02T18:07:29Z</dcterms:created>
  <dcterms:modified xsi:type="dcterms:W3CDTF">2014-05-30T11:56:04Z</dcterms:modified>
</cp:coreProperties>
</file>