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handoutMasterIdLst>
    <p:handoutMasterId r:id="rId33"/>
  </p:handoutMasterIdLst>
  <p:sldIdLst>
    <p:sldId id="256" r:id="rId2"/>
    <p:sldId id="257" r:id="rId3"/>
    <p:sldId id="258" r:id="rId4"/>
    <p:sldId id="259" r:id="rId5"/>
    <p:sldId id="260" r:id="rId6"/>
    <p:sldId id="284" r:id="rId7"/>
    <p:sldId id="261" r:id="rId8"/>
    <p:sldId id="262" r:id="rId9"/>
    <p:sldId id="263" r:id="rId10"/>
    <p:sldId id="264" r:id="rId11"/>
    <p:sldId id="265" r:id="rId12"/>
    <p:sldId id="266" r:id="rId13"/>
    <p:sldId id="267" r:id="rId14"/>
    <p:sldId id="268" r:id="rId15"/>
    <p:sldId id="287" r:id="rId16"/>
    <p:sldId id="269" r:id="rId17"/>
    <p:sldId id="270" r:id="rId18"/>
    <p:sldId id="271" r:id="rId19"/>
    <p:sldId id="273" r:id="rId20"/>
    <p:sldId id="274" r:id="rId21"/>
    <p:sldId id="275" r:id="rId22"/>
    <p:sldId id="285" r:id="rId23"/>
    <p:sldId id="272" r:id="rId24"/>
    <p:sldId id="276" r:id="rId25"/>
    <p:sldId id="277" r:id="rId26"/>
    <p:sldId id="278" r:id="rId27"/>
    <p:sldId id="279" r:id="rId28"/>
    <p:sldId id="282" r:id="rId29"/>
    <p:sldId id="280" r:id="rId30"/>
    <p:sldId id="286" r:id="rId31"/>
    <p:sldId id="28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dss2\Desktop\TSAS%20nvivo%20output\factors%20contributing%20to%20terrorism(new-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dss2\Desktop\TSAS%20nvivo%20output\Intervention%20metho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dss2\Desktop\TSAS%20nvivo%20output\role%20of%20org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dss2\Desktop\TSAS%20nvivo%20output\Matrix%20Coding%20Query(role%20of%20faith,religion%20in%20terroris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dss2\Desktop\TSAS%20nvivo%20output\Does%20Radicalization%20Exis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dss2\Desktop\TSAS%20nvivo%20output\framing%20of%20terrorism.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cdss2\Desktop\TSAS%20nvivo%20output\jihad%20and%20terrorism.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cdss2\Desktop\TSAS%20nvivo%20output\all%20level%20intervention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dss2\Desktop\TSAS%20nvivo%20output\Fe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dirty="0" smtClean="0"/>
              <a:t>FACTORS CONTRIBUTING TO THE</a:t>
            </a:r>
            <a:r>
              <a:rPr lang="en-US" baseline="0" dirty="0" smtClean="0"/>
              <a:t> CAUSES OF TERRORISM-ORGANIZATION WISE</a:t>
            </a:r>
            <a:endParaRPr lang="en-US" dirty="0"/>
          </a:p>
        </c:rich>
      </c:tx>
      <c:layout/>
    </c:title>
    <c:plotArea>
      <c:layout/>
      <c:barChart>
        <c:barDir val="col"/>
        <c:grouping val="clustered"/>
        <c:ser>
          <c:idx val="0"/>
          <c:order val="0"/>
          <c:tx>
            <c:strRef>
              <c:f>Sheet1!$B$1</c:f>
              <c:strCache>
                <c:ptCount val="1"/>
                <c:pt idx="0">
                  <c:v> ECBO</c:v>
                </c:pt>
              </c:strCache>
            </c:strRef>
          </c:tx>
          <c:cat>
            <c:strRef>
              <c:f>Sheet1!$A$2:$A$13</c:f>
              <c:strCache>
                <c:ptCount val="12"/>
                <c:pt idx="0">
                  <c:v>1 : Family level conflict</c:v>
                </c:pt>
                <c:pt idx="1">
                  <c:v>2 : Frustration due to unmet expectation</c:v>
                </c:pt>
                <c:pt idx="2">
                  <c:v>3 : Globalization and communication</c:v>
                </c:pt>
                <c:pt idx="3">
                  <c:v>4 : Humiliation(taking personal responsiblity)</c:v>
                </c:pt>
                <c:pt idx="4">
                  <c:v>5 : Idealization, solidarity</c:v>
                </c:pt>
                <c:pt idx="5">
                  <c:v>6 : Integration problem</c:v>
                </c:pt>
                <c:pt idx="6">
                  <c:v>7 : Islamophobia</c:v>
                </c:pt>
                <c:pt idx="7">
                  <c:v>8 : Lack of faith knowledge</c:v>
                </c:pt>
                <c:pt idx="8">
                  <c:v>9 : Pre disposition to violence</c:v>
                </c:pt>
                <c:pt idx="9">
                  <c:v>10 : Social justice and equality</c:v>
                </c:pt>
                <c:pt idx="10">
                  <c:v>11 : Socio-political isolation</c:v>
                </c:pt>
                <c:pt idx="11">
                  <c:v>12 : Trust deficit</c:v>
                </c:pt>
              </c:strCache>
            </c:strRef>
          </c:cat>
          <c:val>
            <c:numRef>
              <c:f>Sheet1!$B$2:$B$13</c:f>
              <c:numCache>
                <c:formatCode>0.00%</c:formatCode>
                <c:ptCount val="12"/>
                <c:pt idx="0">
                  <c:v>0.23380000000000001</c:v>
                </c:pt>
                <c:pt idx="1">
                  <c:v>0.44050000000000028</c:v>
                </c:pt>
                <c:pt idx="2">
                  <c:v>0.6888000000000013</c:v>
                </c:pt>
                <c:pt idx="3" formatCode="0%">
                  <c:v>0</c:v>
                </c:pt>
                <c:pt idx="4">
                  <c:v>0.20730000000000001</c:v>
                </c:pt>
                <c:pt idx="5" formatCode="0%">
                  <c:v>0</c:v>
                </c:pt>
                <c:pt idx="6">
                  <c:v>0.2346</c:v>
                </c:pt>
                <c:pt idx="7">
                  <c:v>0.3775000000000005</c:v>
                </c:pt>
                <c:pt idx="8" formatCode="0%">
                  <c:v>0</c:v>
                </c:pt>
                <c:pt idx="9" formatCode="0%">
                  <c:v>0</c:v>
                </c:pt>
                <c:pt idx="10" formatCode="0%">
                  <c:v>0</c:v>
                </c:pt>
                <c:pt idx="11" formatCode="0%">
                  <c:v>0</c:v>
                </c:pt>
              </c:numCache>
            </c:numRef>
          </c:val>
        </c:ser>
        <c:ser>
          <c:idx val="1"/>
          <c:order val="1"/>
          <c:tx>
            <c:strRef>
              <c:f>Sheet1!$C$1</c:f>
              <c:strCache>
                <c:ptCount val="1"/>
                <c:pt idx="0">
                  <c:v> FBO</c:v>
                </c:pt>
              </c:strCache>
            </c:strRef>
          </c:tx>
          <c:cat>
            <c:strRef>
              <c:f>Sheet1!$A$2:$A$13</c:f>
              <c:strCache>
                <c:ptCount val="12"/>
                <c:pt idx="0">
                  <c:v>1 : Family level conflict</c:v>
                </c:pt>
                <c:pt idx="1">
                  <c:v>2 : Frustration due to unmet expectation</c:v>
                </c:pt>
                <c:pt idx="2">
                  <c:v>3 : Globalization and communication</c:v>
                </c:pt>
                <c:pt idx="3">
                  <c:v>4 : Humiliation(taking personal responsiblity)</c:v>
                </c:pt>
                <c:pt idx="4">
                  <c:v>5 : Idealization, solidarity</c:v>
                </c:pt>
                <c:pt idx="5">
                  <c:v>6 : Integration problem</c:v>
                </c:pt>
                <c:pt idx="6">
                  <c:v>7 : Islamophobia</c:v>
                </c:pt>
                <c:pt idx="7">
                  <c:v>8 : Lack of faith knowledge</c:v>
                </c:pt>
                <c:pt idx="8">
                  <c:v>9 : Pre disposition to violence</c:v>
                </c:pt>
                <c:pt idx="9">
                  <c:v>10 : Social justice and equality</c:v>
                </c:pt>
                <c:pt idx="10">
                  <c:v>11 : Socio-political isolation</c:v>
                </c:pt>
                <c:pt idx="11">
                  <c:v>12 : Trust deficit</c:v>
                </c:pt>
              </c:strCache>
            </c:strRef>
          </c:cat>
          <c:val>
            <c:numRef>
              <c:f>Sheet1!$C$2:$C$13</c:f>
              <c:numCache>
                <c:formatCode>0%</c:formatCode>
                <c:ptCount val="12"/>
                <c:pt idx="0" formatCode="0.00%">
                  <c:v>0.49620000000000031</c:v>
                </c:pt>
                <c:pt idx="1">
                  <c:v>0</c:v>
                </c:pt>
                <c:pt idx="2" formatCode="0.00%">
                  <c:v>0.12920000000000001</c:v>
                </c:pt>
                <c:pt idx="3">
                  <c:v>0</c:v>
                </c:pt>
                <c:pt idx="4">
                  <c:v>0</c:v>
                </c:pt>
                <c:pt idx="5">
                  <c:v>0</c:v>
                </c:pt>
                <c:pt idx="6" formatCode="0.00%">
                  <c:v>0.50770000000000004</c:v>
                </c:pt>
                <c:pt idx="7" formatCode="0.00%">
                  <c:v>0.62250000000000005</c:v>
                </c:pt>
                <c:pt idx="8" formatCode="0.00%">
                  <c:v>0.34910000000000041</c:v>
                </c:pt>
                <c:pt idx="9" formatCode="0.00%">
                  <c:v>0.67120000000000113</c:v>
                </c:pt>
                <c:pt idx="10" formatCode="0.00%">
                  <c:v>6.7300000000000082E-2</c:v>
                </c:pt>
                <c:pt idx="11">
                  <c:v>1</c:v>
                </c:pt>
              </c:numCache>
            </c:numRef>
          </c:val>
        </c:ser>
        <c:ser>
          <c:idx val="2"/>
          <c:order val="2"/>
          <c:tx>
            <c:strRef>
              <c:f>Sheet1!$D$1</c:f>
              <c:strCache>
                <c:ptCount val="1"/>
                <c:pt idx="0">
                  <c:v>SO</c:v>
                </c:pt>
              </c:strCache>
            </c:strRef>
          </c:tx>
          <c:cat>
            <c:strRef>
              <c:f>Sheet1!$A$2:$A$13</c:f>
              <c:strCache>
                <c:ptCount val="12"/>
                <c:pt idx="0">
                  <c:v>1 : Family level conflict</c:v>
                </c:pt>
                <c:pt idx="1">
                  <c:v>2 : Frustration due to unmet expectation</c:v>
                </c:pt>
                <c:pt idx="2">
                  <c:v>3 : Globalization and communication</c:v>
                </c:pt>
                <c:pt idx="3">
                  <c:v>4 : Humiliation(taking personal responsiblity)</c:v>
                </c:pt>
                <c:pt idx="4">
                  <c:v>5 : Idealization, solidarity</c:v>
                </c:pt>
                <c:pt idx="5">
                  <c:v>6 : Integration problem</c:v>
                </c:pt>
                <c:pt idx="6">
                  <c:v>7 : Islamophobia</c:v>
                </c:pt>
                <c:pt idx="7">
                  <c:v>8 : Lack of faith knowledge</c:v>
                </c:pt>
                <c:pt idx="8">
                  <c:v>9 : Pre disposition to violence</c:v>
                </c:pt>
                <c:pt idx="9">
                  <c:v>10 : Social justice and equality</c:v>
                </c:pt>
                <c:pt idx="10">
                  <c:v>11 : Socio-political isolation</c:v>
                </c:pt>
                <c:pt idx="11">
                  <c:v>12 : Trust deficit</c:v>
                </c:pt>
              </c:strCache>
            </c:strRef>
          </c:cat>
          <c:val>
            <c:numRef>
              <c:f>Sheet1!$D$2:$D$13</c:f>
              <c:numCache>
                <c:formatCode>0.00%</c:formatCode>
                <c:ptCount val="12"/>
                <c:pt idx="0" formatCode="0%">
                  <c:v>0.27</c:v>
                </c:pt>
                <c:pt idx="1">
                  <c:v>0.5595</c:v>
                </c:pt>
                <c:pt idx="2">
                  <c:v>0.18200000000000024</c:v>
                </c:pt>
                <c:pt idx="3" formatCode="0%">
                  <c:v>1</c:v>
                </c:pt>
                <c:pt idx="4">
                  <c:v>0.79270000000000063</c:v>
                </c:pt>
                <c:pt idx="5" formatCode="0%">
                  <c:v>1</c:v>
                </c:pt>
                <c:pt idx="6">
                  <c:v>0.25769999999999998</c:v>
                </c:pt>
                <c:pt idx="7" formatCode="0%">
                  <c:v>0</c:v>
                </c:pt>
                <c:pt idx="8">
                  <c:v>0.65090000000000126</c:v>
                </c:pt>
                <c:pt idx="9">
                  <c:v>0.32880000000000087</c:v>
                </c:pt>
                <c:pt idx="10">
                  <c:v>0.93270000000000064</c:v>
                </c:pt>
                <c:pt idx="11" formatCode="0%">
                  <c:v>0</c:v>
                </c:pt>
              </c:numCache>
            </c:numRef>
          </c:val>
        </c:ser>
        <c:axId val="141138176"/>
        <c:axId val="125120512"/>
      </c:barChart>
      <c:catAx>
        <c:axId val="141138176"/>
        <c:scaling>
          <c:orientation val="minMax"/>
        </c:scaling>
        <c:axPos val="b"/>
        <c:tickLblPos val="nextTo"/>
        <c:crossAx val="125120512"/>
        <c:crosses val="autoZero"/>
        <c:auto val="1"/>
        <c:lblAlgn val="ctr"/>
        <c:lblOffset val="100"/>
      </c:catAx>
      <c:valAx>
        <c:axId val="125120512"/>
        <c:scaling>
          <c:orientation val="minMax"/>
        </c:scaling>
        <c:axPos val="l"/>
        <c:majorGridlines/>
        <c:numFmt formatCode="0.00%" sourceLinked="1"/>
        <c:tickLblPos val="nextTo"/>
        <c:crossAx val="141138176"/>
        <c:crosses val="autoZero"/>
        <c:crossBetween val="between"/>
      </c:valAx>
    </c:plotArea>
    <c:legend>
      <c:legendPos val="b"/>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US" dirty="0"/>
              <a:t>Intervention </a:t>
            </a:r>
            <a:r>
              <a:rPr lang="en-US" dirty="0" smtClean="0"/>
              <a:t>Tools/Methods </a:t>
            </a:r>
            <a:r>
              <a:rPr lang="en-US" dirty="0"/>
              <a:t>Reported</a:t>
            </a:r>
            <a:r>
              <a:rPr lang="en-US" baseline="0" dirty="0"/>
              <a:t> by Organizations</a:t>
            </a:r>
            <a:endParaRPr lang="en-US" dirty="0"/>
          </a:p>
        </c:rich>
      </c:tx>
      <c:layout/>
    </c:title>
    <c:plotArea>
      <c:layout/>
      <c:barChart>
        <c:barDir val="col"/>
        <c:grouping val="clustered"/>
        <c:ser>
          <c:idx val="0"/>
          <c:order val="0"/>
          <c:tx>
            <c:strRef>
              <c:f>Sheet1!$B$1</c:f>
              <c:strCache>
                <c:ptCount val="1"/>
                <c:pt idx="0">
                  <c:v>A : Academic course on Terrorism</c:v>
                </c:pt>
              </c:strCache>
            </c:strRef>
          </c:tx>
          <c:cat>
            <c:strRef>
              <c:f>Sheet1!$A$2:$A$4</c:f>
              <c:strCache>
                <c:ptCount val="3"/>
                <c:pt idx="0">
                  <c:v>ECBO</c:v>
                </c:pt>
                <c:pt idx="1">
                  <c:v>FBO</c:v>
                </c:pt>
                <c:pt idx="2">
                  <c:v>SO</c:v>
                </c:pt>
              </c:strCache>
            </c:strRef>
          </c:cat>
          <c:val>
            <c:numRef>
              <c:f>Sheet1!$B$2:$B$4</c:f>
              <c:numCache>
                <c:formatCode>0%</c:formatCode>
                <c:ptCount val="3"/>
                <c:pt idx="0">
                  <c:v>0</c:v>
                </c:pt>
                <c:pt idx="1">
                  <c:v>0</c:v>
                </c:pt>
                <c:pt idx="2" formatCode="0.00%">
                  <c:v>9.2700000000000005E-2</c:v>
                </c:pt>
              </c:numCache>
            </c:numRef>
          </c:val>
        </c:ser>
        <c:ser>
          <c:idx val="1"/>
          <c:order val="1"/>
          <c:tx>
            <c:strRef>
              <c:f>Sheet1!$C$1</c:f>
              <c:strCache>
                <c:ptCount val="1"/>
                <c:pt idx="0">
                  <c:v>B : Acknowledgement</c:v>
                </c:pt>
              </c:strCache>
            </c:strRef>
          </c:tx>
          <c:cat>
            <c:strRef>
              <c:f>Sheet1!$A$2:$A$4</c:f>
              <c:strCache>
                <c:ptCount val="3"/>
                <c:pt idx="0">
                  <c:v>ECBO</c:v>
                </c:pt>
                <c:pt idx="1">
                  <c:v>FBO</c:v>
                </c:pt>
                <c:pt idx="2">
                  <c:v>SO</c:v>
                </c:pt>
              </c:strCache>
            </c:strRef>
          </c:cat>
          <c:val>
            <c:numRef>
              <c:f>Sheet1!$C$2:$C$4</c:f>
              <c:numCache>
                <c:formatCode>0.00%</c:formatCode>
                <c:ptCount val="3"/>
                <c:pt idx="0" formatCode="0%">
                  <c:v>0</c:v>
                </c:pt>
                <c:pt idx="1">
                  <c:v>0.10730000000000002</c:v>
                </c:pt>
                <c:pt idx="2">
                  <c:v>3.1100000000000006E-2</c:v>
                </c:pt>
              </c:numCache>
            </c:numRef>
          </c:val>
        </c:ser>
        <c:ser>
          <c:idx val="2"/>
          <c:order val="2"/>
          <c:tx>
            <c:strRef>
              <c:f>Sheet1!$D$1</c:f>
              <c:strCache>
                <c:ptCount val="1"/>
                <c:pt idx="0">
                  <c:v>C : Awareness of policy maker</c:v>
                </c:pt>
              </c:strCache>
            </c:strRef>
          </c:tx>
          <c:cat>
            <c:strRef>
              <c:f>Sheet1!$A$2:$A$4</c:f>
              <c:strCache>
                <c:ptCount val="3"/>
                <c:pt idx="0">
                  <c:v>ECBO</c:v>
                </c:pt>
                <c:pt idx="1">
                  <c:v>FBO</c:v>
                </c:pt>
                <c:pt idx="2">
                  <c:v>SO</c:v>
                </c:pt>
              </c:strCache>
            </c:strRef>
          </c:cat>
          <c:val>
            <c:numRef>
              <c:f>Sheet1!$D$2:$D$4</c:f>
              <c:numCache>
                <c:formatCode>0%</c:formatCode>
                <c:ptCount val="3"/>
                <c:pt idx="0">
                  <c:v>0</c:v>
                </c:pt>
                <c:pt idx="1">
                  <c:v>0</c:v>
                </c:pt>
                <c:pt idx="2" formatCode="0.00%">
                  <c:v>0.12909999999999999</c:v>
                </c:pt>
              </c:numCache>
            </c:numRef>
          </c:val>
        </c:ser>
        <c:ser>
          <c:idx val="3"/>
          <c:order val="3"/>
          <c:tx>
            <c:strRef>
              <c:f>Sheet1!$E$1</c:f>
              <c:strCache>
                <c:ptCount val="1"/>
                <c:pt idx="0">
                  <c:v>D : Collaborative intervention</c:v>
                </c:pt>
              </c:strCache>
            </c:strRef>
          </c:tx>
          <c:cat>
            <c:strRef>
              <c:f>Sheet1!$A$2:$A$4</c:f>
              <c:strCache>
                <c:ptCount val="3"/>
                <c:pt idx="0">
                  <c:v>ECBO</c:v>
                </c:pt>
                <c:pt idx="1">
                  <c:v>FBO</c:v>
                </c:pt>
                <c:pt idx="2">
                  <c:v>SO</c:v>
                </c:pt>
              </c:strCache>
            </c:strRef>
          </c:cat>
          <c:val>
            <c:numRef>
              <c:f>Sheet1!$E$2:$E$4</c:f>
              <c:numCache>
                <c:formatCode>0%</c:formatCode>
                <c:ptCount val="3"/>
                <c:pt idx="0" formatCode="0.00%">
                  <c:v>0.39100000000000046</c:v>
                </c:pt>
                <c:pt idx="1">
                  <c:v>0</c:v>
                </c:pt>
                <c:pt idx="2">
                  <c:v>0</c:v>
                </c:pt>
              </c:numCache>
            </c:numRef>
          </c:val>
        </c:ser>
        <c:ser>
          <c:idx val="4"/>
          <c:order val="4"/>
          <c:tx>
            <c:strRef>
              <c:f>Sheet1!$F$1</c:f>
              <c:strCache>
                <c:ptCount val="1"/>
                <c:pt idx="0">
                  <c:v>E : Dialogue</c:v>
                </c:pt>
              </c:strCache>
            </c:strRef>
          </c:tx>
          <c:cat>
            <c:strRef>
              <c:f>Sheet1!$A$2:$A$4</c:f>
              <c:strCache>
                <c:ptCount val="3"/>
                <c:pt idx="0">
                  <c:v>ECBO</c:v>
                </c:pt>
                <c:pt idx="1">
                  <c:v>FBO</c:v>
                </c:pt>
                <c:pt idx="2">
                  <c:v>SO</c:v>
                </c:pt>
              </c:strCache>
            </c:strRef>
          </c:cat>
          <c:val>
            <c:numRef>
              <c:f>Sheet1!$F$2:$F$4</c:f>
              <c:numCache>
                <c:formatCode>0.00%</c:formatCode>
                <c:ptCount val="3"/>
                <c:pt idx="0">
                  <c:v>0.31150000000000033</c:v>
                </c:pt>
                <c:pt idx="1">
                  <c:v>0.43270000000000008</c:v>
                </c:pt>
                <c:pt idx="2">
                  <c:v>7.920000000000002E-2</c:v>
                </c:pt>
              </c:numCache>
            </c:numRef>
          </c:val>
        </c:ser>
        <c:ser>
          <c:idx val="5"/>
          <c:order val="5"/>
          <c:tx>
            <c:strRef>
              <c:f>Sheet1!$G$1</c:f>
              <c:strCache>
                <c:ptCount val="1"/>
                <c:pt idx="0">
                  <c:v>F : Enhancing tools of multiculturism</c:v>
                </c:pt>
              </c:strCache>
            </c:strRef>
          </c:tx>
          <c:cat>
            <c:strRef>
              <c:f>Sheet1!$A$2:$A$4</c:f>
              <c:strCache>
                <c:ptCount val="3"/>
                <c:pt idx="0">
                  <c:v>ECBO</c:v>
                </c:pt>
                <c:pt idx="1">
                  <c:v>FBO</c:v>
                </c:pt>
                <c:pt idx="2">
                  <c:v>SO</c:v>
                </c:pt>
              </c:strCache>
            </c:strRef>
          </c:cat>
          <c:val>
            <c:numRef>
              <c:f>Sheet1!$G$2:$G$4</c:f>
              <c:numCache>
                <c:formatCode>0%</c:formatCode>
                <c:ptCount val="3"/>
                <c:pt idx="0" formatCode="0.00%">
                  <c:v>0.15640000000000026</c:v>
                </c:pt>
                <c:pt idx="1">
                  <c:v>0</c:v>
                </c:pt>
                <c:pt idx="2" formatCode="0.00%">
                  <c:v>6.3400000000000012E-2</c:v>
                </c:pt>
              </c:numCache>
            </c:numRef>
          </c:val>
        </c:ser>
        <c:ser>
          <c:idx val="6"/>
          <c:order val="6"/>
          <c:tx>
            <c:strRef>
              <c:f>Sheet1!$H$1</c:f>
              <c:strCache>
                <c:ptCount val="1"/>
                <c:pt idx="0">
                  <c:v>G : Media awareness in reporting terrorism</c:v>
                </c:pt>
              </c:strCache>
            </c:strRef>
          </c:tx>
          <c:cat>
            <c:strRef>
              <c:f>Sheet1!$A$2:$A$4</c:f>
              <c:strCache>
                <c:ptCount val="3"/>
                <c:pt idx="0">
                  <c:v>ECBO</c:v>
                </c:pt>
                <c:pt idx="1">
                  <c:v>FBO</c:v>
                </c:pt>
                <c:pt idx="2">
                  <c:v>SO</c:v>
                </c:pt>
              </c:strCache>
            </c:strRef>
          </c:cat>
          <c:val>
            <c:numRef>
              <c:f>Sheet1!$H$2:$H$4</c:f>
              <c:numCache>
                <c:formatCode>0.00%</c:formatCode>
                <c:ptCount val="3"/>
                <c:pt idx="0" formatCode="0%">
                  <c:v>0</c:v>
                </c:pt>
                <c:pt idx="1">
                  <c:v>0.31820000000000032</c:v>
                </c:pt>
                <c:pt idx="2">
                  <c:v>0.20950000000000016</c:v>
                </c:pt>
              </c:numCache>
            </c:numRef>
          </c:val>
        </c:ser>
        <c:ser>
          <c:idx val="7"/>
          <c:order val="7"/>
          <c:tx>
            <c:strRef>
              <c:f>Sheet1!$I$1</c:f>
              <c:strCache>
                <c:ptCount val="1"/>
                <c:pt idx="0">
                  <c:v>H : Mosque based programs</c:v>
                </c:pt>
              </c:strCache>
            </c:strRef>
          </c:tx>
          <c:cat>
            <c:strRef>
              <c:f>Sheet1!$A$2:$A$4</c:f>
              <c:strCache>
                <c:ptCount val="3"/>
                <c:pt idx="0">
                  <c:v>ECBO</c:v>
                </c:pt>
                <c:pt idx="1">
                  <c:v>FBO</c:v>
                </c:pt>
                <c:pt idx="2">
                  <c:v>SO</c:v>
                </c:pt>
              </c:strCache>
            </c:strRef>
          </c:cat>
          <c:val>
            <c:numRef>
              <c:f>Sheet1!$I$2:$I$4</c:f>
              <c:numCache>
                <c:formatCode>0.00%</c:formatCode>
                <c:ptCount val="3"/>
                <c:pt idx="0" formatCode="0%">
                  <c:v>0</c:v>
                </c:pt>
                <c:pt idx="1">
                  <c:v>8.5500000000000048E-2</c:v>
                </c:pt>
                <c:pt idx="2" formatCode="0%">
                  <c:v>0</c:v>
                </c:pt>
              </c:numCache>
            </c:numRef>
          </c:val>
        </c:ser>
        <c:ser>
          <c:idx val="8"/>
          <c:order val="8"/>
          <c:tx>
            <c:strRef>
              <c:f>Sheet1!$J$1</c:f>
              <c:strCache>
                <c:ptCount val="1"/>
                <c:pt idx="0">
                  <c:v>I : Profiling</c:v>
                </c:pt>
              </c:strCache>
            </c:strRef>
          </c:tx>
          <c:cat>
            <c:strRef>
              <c:f>Sheet1!$A$2:$A$4</c:f>
              <c:strCache>
                <c:ptCount val="3"/>
                <c:pt idx="0">
                  <c:v>ECBO</c:v>
                </c:pt>
                <c:pt idx="1">
                  <c:v>FBO</c:v>
                </c:pt>
                <c:pt idx="2">
                  <c:v>SO</c:v>
                </c:pt>
              </c:strCache>
            </c:strRef>
          </c:cat>
          <c:val>
            <c:numRef>
              <c:f>Sheet1!$J$2:$J$4</c:f>
              <c:numCache>
                <c:formatCode>0.00%</c:formatCode>
                <c:ptCount val="3"/>
                <c:pt idx="0">
                  <c:v>0.14100000000000001</c:v>
                </c:pt>
                <c:pt idx="1">
                  <c:v>5.6400000000000013E-2</c:v>
                </c:pt>
                <c:pt idx="2">
                  <c:v>6.9800000000000084E-2</c:v>
                </c:pt>
              </c:numCache>
            </c:numRef>
          </c:val>
        </c:ser>
        <c:ser>
          <c:idx val="9"/>
          <c:order val="9"/>
          <c:tx>
            <c:strRef>
              <c:f>Sheet1!$K$1</c:f>
              <c:strCache>
                <c:ptCount val="1"/>
                <c:pt idx="0">
                  <c:v>J : Relationship forming</c:v>
                </c:pt>
              </c:strCache>
            </c:strRef>
          </c:tx>
          <c:cat>
            <c:strRef>
              <c:f>Sheet1!$A$2:$A$4</c:f>
              <c:strCache>
                <c:ptCount val="3"/>
                <c:pt idx="0">
                  <c:v>ECBO</c:v>
                </c:pt>
                <c:pt idx="1">
                  <c:v>FBO</c:v>
                </c:pt>
                <c:pt idx="2">
                  <c:v>SO</c:v>
                </c:pt>
              </c:strCache>
            </c:strRef>
          </c:cat>
          <c:val>
            <c:numRef>
              <c:f>Sheet1!$K$2:$K$4</c:f>
              <c:numCache>
                <c:formatCode>0%</c:formatCode>
                <c:ptCount val="3"/>
                <c:pt idx="0">
                  <c:v>0</c:v>
                </c:pt>
                <c:pt idx="1">
                  <c:v>0</c:v>
                </c:pt>
                <c:pt idx="2" formatCode="0.00%">
                  <c:v>0.32510000000000033</c:v>
                </c:pt>
              </c:numCache>
            </c:numRef>
          </c:val>
        </c:ser>
        <c:axId val="125170048"/>
        <c:axId val="125171584"/>
      </c:barChart>
      <c:catAx>
        <c:axId val="125170048"/>
        <c:scaling>
          <c:orientation val="minMax"/>
        </c:scaling>
        <c:axPos val="b"/>
        <c:tickLblPos val="nextTo"/>
        <c:crossAx val="125171584"/>
        <c:crosses val="autoZero"/>
        <c:auto val="1"/>
        <c:lblAlgn val="ctr"/>
        <c:lblOffset val="100"/>
      </c:catAx>
      <c:valAx>
        <c:axId val="125171584"/>
        <c:scaling>
          <c:orientation val="minMax"/>
        </c:scaling>
        <c:axPos val="l"/>
        <c:majorGridlines/>
        <c:numFmt formatCode="0%" sourceLinked="1"/>
        <c:tickLblPos val="nextTo"/>
        <c:crossAx val="125170048"/>
        <c:crosses val="autoZero"/>
        <c:crossBetween val="between"/>
      </c:valAx>
    </c:plotArea>
    <c:legend>
      <c:legendPos val="b"/>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dirty="0" smtClean="0"/>
              <a:t>ROLE OF ORGANIZATIONS IN INTERVENTION</a:t>
            </a:r>
            <a:endParaRPr lang="en-US" dirty="0"/>
          </a:p>
        </c:rich>
      </c:tx>
      <c:layout/>
    </c:title>
    <c:plotArea>
      <c:layout/>
      <c:barChart>
        <c:barDir val="col"/>
        <c:grouping val="clustered"/>
        <c:ser>
          <c:idx val="0"/>
          <c:order val="0"/>
          <c:tx>
            <c:strRef>
              <c:f>Sheet1!$B$1</c:f>
              <c:strCache>
                <c:ptCount val="1"/>
                <c:pt idx="0">
                  <c:v>A : Role of Muslim ECBOs</c:v>
                </c:pt>
              </c:strCache>
            </c:strRef>
          </c:tx>
          <c:cat>
            <c:strRef>
              <c:f>Sheet1!$A$2:$A$4</c:f>
              <c:strCache>
                <c:ptCount val="3"/>
                <c:pt idx="0">
                  <c:v>ECBO</c:v>
                </c:pt>
                <c:pt idx="1">
                  <c:v>FBO</c:v>
                </c:pt>
                <c:pt idx="2">
                  <c:v>SO</c:v>
                </c:pt>
              </c:strCache>
            </c:strRef>
          </c:cat>
          <c:val>
            <c:numRef>
              <c:f>Sheet1!$B$2:$B$4</c:f>
              <c:numCache>
                <c:formatCode>0.00%</c:formatCode>
                <c:ptCount val="3"/>
                <c:pt idx="0" formatCode="0%">
                  <c:v>0</c:v>
                </c:pt>
                <c:pt idx="1">
                  <c:v>0.21290000000000012</c:v>
                </c:pt>
                <c:pt idx="2">
                  <c:v>0.78710000000000002</c:v>
                </c:pt>
              </c:numCache>
            </c:numRef>
          </c:val>
        </c:ser>
        <c:ser>
          <c:idx val="1"/>
          <c:order val="1"/>
          <c:tx>
            <c:strRef>
              <c:f>Sheet1!$C$1</c:f>
              <c:strCache>
                <c:ptCount val="1"/>
                <c:pt idx="0">
                  <c:v>B : Role of Muslim FBO</c:v>
                </c:pt>
              </c:strCache>
            </c:strRef>
          </c:tx>
          <c:cat>
            <c:strRef>
              <c:f>Sheet1!$A$2:$A$4</c:f>
              <c:strCache>
                <c:ptCount val="3"/>
                <c:pt idx="0">
                  <c:v>ECBO</c:v>
                </c:pt>
                <c:pt idx="1">
                  <c:v>FBO</c:v>
                </c:pt>
                <c:pt idx="2">
                  <c:v>SO</c:v>
                </c:pt>
              </c:strCache>
            </c:strRef>
          </c:cat>
          <c:val>
            <c:numRef>
              <c:f>Sheet1!$C$2:$C$4</c:f>
              <c:numCache>
                <c:formatCode>0%</c:formatCode>
                <c:ptCount val="3"/>
                <c:pt idx="0">
                  <c:v>0</c:v>
                </c:pt>
                <c:pt idx="1">
                  <c:v>0</c:v>
                </c:pt>
                <c:pt idx="2">
                  <c:v>1</c:v>
                </c:pt>
              </c:numCache>
            </c:numRef>
          </c:val>
        </c:ser>
        <c:axId val="125261312"/>
        <c:axId val="125262848"/>
      </c:barChart>
      <c:catAx>
        <c:axId val="125261312"/>
        <c:scaling>
          <c:orientation val="minMax"/>
        </c:scaling>
        <c:axPos val="b"/>
        <c:tickLblPos val="nextTo"/>
        <c:crossAx val="125262848"/>
        <c:crosses val="autoZero"/>
        <c:auto val="1"/>
        <c:lblAlgn val="ctr"/>
        <c:lblOffset val="100"/>
      </c:catAx>
      <c:valAx>
        <c:axId val="125262848"/>
        <c:scaling>
          <c:orientation val="minMax"/>
        </c:scaling>
        <c:axPos val="l"/>
        <c:majorGridlines/>
        <c:numFmt formatCode="0%" sourceLinked="1"/>
        <c:tickLblPos val="nextTo"/>
        <c:crossAx val="125261312"/>
        <c:crosses val="autoZero"/>
        <c:crossBetween val="between"/>
      </c:valAx>
    </c:plotArea>
    <c:legend>
      <c:legendPos val="b"/>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dirty="0" smtClean="0"/>
              <a:t>ROLE OF FAITH/RELIGION IN TERRORIST MOTIVATION</a:t>
            </a:r>
            <a:endParaRPr lang="en-US" dirty="0"/>
          </a:p>
        </c:rich>
      </c:tx>
      <c:layout/>
    </c:title>
    <c:plotArea>
      <c:layout/>
      <c:barChart>
        <c:barDir val="col"/>
        <c:grouping val="clustered"/>
        <c:ser>
          <c:idx val="0"/>
          <c:order val="0"/>
          <c:tx>
            <c:strRef>
              <c:f>Sheet1!$B$1</c:f>
              <c:strCache>
                <c:ptCount val="1"/>
                <c:pt idx="0">
                  <c:v>A : No impact</c:v>
                </c:pt>
              </c:strCache>
            </c:strRef>
          </c:tx>
          <c:cat>
            <c:strRef>
              <c:f>Sheet1!$A$2:$A$4</c:f>
              <c:strCache>
                <c:ptCount val="3"/>
                <c:pt idx="0">
                  <c:v>ECBO</c:v>
                </c:pt>
                <c:pt idx="1">
                  <c:v>FBO</c:v>
                </c:pt>
                <c:pt idx="2">
                  <c:v>SO</c:v>
                </c:pt>
              </c:strCache>
            </c:strRef>
          </c:cat>
          <c:val>
            <c:numRef>
              <c:f>Sheet1!$B$2:$B$4</c:f>
              <c:numCache>
                <c:formatCode>0.00%</c:formatCode>
                <c:ptCount val="3"/>
                <c:pt idx="0">
                  <c:v>0.17230000000000001</c:v>
                </c:pt>
                <c:pt idx="1">
                  <c:v>0.80630000000000002</c:v>
                </c:pt>
                <c:pt idx="2">
                  <c:v>0.96550000000000002</c:v>
                </c:pt>
              </c:numCache>
            </c:numRef>
          </c:val>
        </c:ser>
        <c:ser>
          <c:idx val="1"/>
          <c:order val="1"/>
          <c:tx>
            <c:strRef>
              <c:f>Sheet1!$C$1</c:f>
              <c:strCache>
                <c:ptCount val="1"/>
                <c:pt idx="0">
                  <c:v>B : Some impact</c:v>
                </c:pt>
              </c:strCache>
            </c:strRef>
          </c:tx>
          <c:cat>
            <c:strRef>
              <c:f>Sheet1!$A$2:$A$4</c:f>
              <c:strCache>
                <c:ptCount val="3"/>
                <c:pt idx="0">
                  <c:v>ECBO</c:v>
                </c:pt>
                <c:pt idx="1">
                  <c:v>FBO</c:v>
                </c:pt>
                <c:pt idx="2">
                  <c:v>SO</c:v>
                </c:pt>
              </c:strCache>
            </c:strRef>
          </c:cat>
          <c:val>
            <c:numRef>
              <c:f>Sheet1!$C$2:$C$4</c:f>
              <c:numCache>
                <c:formatCode>0.00%</c:formatCode>
                <c:ptCount val="3"/>
                <c:pt idx="0">
                  <c:v>0.82770000000000066</c:v>
                </c:pt>
                <c:pt idx="1">
                  <c:v>0.19370000000000001</c:v>
                </c:pt>
                <c:pt idx="2">
                  <c:v>3.4500000000000003E-2</c:v>
                </c:pt>
              </c:numCache>
            </c:numRef>
          </c:val>
        </c:ser>
        <c:dLbls>
          <c:showVal val="1"/>
        </c:dLbls>
        <c:axId val="125379328"/>
        <c:axId val="125380864"/>
      </c:barChart>
      <c:catAx>
        <c:axId val="125379328"/>
        <c:scaling>
          <c:orientation val="minMax"/>
        </c:scaling>
        <c:axPos val="b"/>
        <c:tickLblPos val="nextTo"/>
        <c:crossAx val="125380864"/>
        <c:crosses val="autoZero"/>
        <c:auto val="1"/>
        <c:lblAlgn val="ctr"/>
        <c:lblOffset val="100"/>
      </c:catAx>
      <c:valAx>
        <c:axId val="125380864"/>
        <c:scaling>
          <c:orientation val="minMax"/>
        </c:scaling>
        <c:axPos val="l"/>
        <c:majorGridlines/>
        <c:numFmt formatCode="0.00%" sourceLinked="1"/>
        <c:tickLblPos val="nextTo"/>
        <c:crossAx val="125379328"/>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US"/>
              <a:t>Does Radicalization Exist?</a:t>
            </a:r>
          </a:p>
        </c:rich>
      </c:tx>
      <c:layout/>
    </c:title>
    <c:plotArea>
      <c:layout/>
      <c:barChart>
        <c:barDir val="col"/>
        <c:grouping val="clustered"/>
        <c:ser>
          <c:idx val="0"/>
          <c:order val="0"/>
          <c:tx>
            <c:strRef>
              <c:f>Sheet1!$B$1</c:f>
              <c:strCache>
                <c:ptCount val="1"/>
                <c:pt idx="0">
                  <c:v>A : Indifferent</c:v>
                </c:pt>
              </c:strCache>
            </c:strRef>
          </c:tx>
          <c:cat>
            <c:strRef>
              <c:f>Sheet1!$A$2:$A$4</c:f>
              <c:strCache>
                <c:ptCount val="3"/>
                <c:pt idx="0">
                  <c:v>ECBO</c:v>
                </c:pt>
                <c:pt idx="1">
                  <c:v>FBO</c:v>
                </c:pt>
                <c:pt idx="2">
                  <c:v>SO</c:v>
                </c:pt>
              </c:strCache>
            </c:strRef>
          </c:cat>
          <c:val>
            <c:numRef>
              <c:f>Sheet1!$B$2:$B$4</c:f>
              <c:numCache>
                <c:formatCode>0.00%</c:formatCode>
                <c:ptCount val="3"/>
                <c:pt idx="0">
                  <c:v>0.35110000000000002</c:v>
                </c:pt>
                <c:pt idx="1">
                  <c:v>0.42050000000000032</c:v>
                </c:pt>
                <c:pt idx="2">
                  <c:v>0.18440000000000023</c:v>
                </c:pt>
              </c:numCache>
            </c:numRef>
          </c:val>
        </c:ser>
        <c:ser>
          <c:idx val="1"/>
          <c:order val="1"/>
          <c:tx>
            <c:strRef>
              <c:f>Sheet1!$C$1</c:f>
              <c:strCache>
                <c:ptCount val="1"/>
                <c:pt idx="0">
                  <c:v>B : No-it does not exist</c:v>
                </c:pt>
              </c:strCache>
            </c:strRef>
          </c:tx>
          <c:cat>
            <c:strRef>
              <c:f>Sheet1!$A$2:$A$4</c:f>
              <c:strCache>
                <c:ptCount val="3"/>
                <c:pt idx="0">
                  <c:v>ECBO</c:v>
                </c:pt>
                <c:pt idx="1">
                  <c:v>FBO</c:v>
                </c:pt>
                <c:pt idx="2">
                  <c:v>SO</c:v>
                </c:pt>
              </c:strCache>
            </c:strRef>
          </c:cat>
          <c:val>
            <c:numRef>
              <c:f>Sheet1!$C$2:$C$4</c:f>
              <c:numCache>
                <c:formatCode>0.00%</c:formatCode>
                <c:ptCount val="3"/>
                <c:pt idx="0">
                  <c:v>0.17710000000000001</c:v>
                </c:pt>
                <c:pt idx="1">
                  <c:v>0.3154000000000004</c:v>
                </c:pt>
                <c:pt idx="2" formatCode="0%">
                  <c:v>0</c:v>
                </c:pt>
              </c:numCache>
            </c:numRef>
          </c:val>
        </c:ser>
        <c:ser>
          <c:idx val="2"/>
          <c:order val="2"/>
          <c:tx>
            <c:strRef>
              <c:f>Sheet1!$D$1</c:f>
              <c:strCache>
                <c:ptCount val="1"/>
                <c:pt idx="0">
                  <c:v>C : Yes-it exists</c:v>
                </c:pt>
              </c:strCache>
            </c:strRef>
          </c:tx>
          <c:cat>
            <c:strRef>
              <c:f>Sheet1!$A$2:$A$4</c:f>
              <c:strCache>
                <c:ptCount val="3"/>
                <c:pt idx="0">
                  <c:v>ECBO</c:v>
                </c:pt>
                <c:pt idx="1">
                  <c:v>FBO</c:v>
                </c:pt>
                <c:pt idx="2">
                  <c:v>SO</c:v>
                </c:pt>
              </c:strCache>
            </c:strRef>
          </c:cat>
          <c:val>
            <c:numRef>
              <c:f>Sheet1!$D$2:$D$4</c:f>
              <c:numCache>
                <c:formatCode>0.00%</c:formatCode>
                <c:ptCount val="3"/>
                <c:pt idx="0">
                  <c:v>0.47180000000000033</c:v>
                </c:pt>
                <c:pt idx="1">
                  <c:v>0.2641</c:v>
                </c:pt>
                <c:pt idx="2">
                  <c:v>0.81559999999999999</c:v>
                </c:pt>
              </c:numCache>
            </c:numRef>
          </c:val>
        </c:ser>
        <c:dLbls>
          <c:showVal val="1"/>
        </c:dLbls>
        <c:axId val="125408384"/>
        <c:axId val="125409920"/>
      </c:barChart>
      <c:catAx>
        <c:axId val="125408384"/>
        <c:scaling>
          <c:orientation val="minMax"/>
        </c:scaling>
        <c:axPos val="b"/>
        <c:tickLblPos val="nextTo"/>
        <c:crossAx val="125409920"/>
        <c:crosses val="autoZero"/>
        <c:auto val="1"/>
        <c:lblAlgn val="ctr"/>
        <c:lblOffset val="100"/>
      </c:catAx>
      <c:valAx>
        <c:axId val="125409920"/>
        <c:scaling>
          <c:orientation val="minMax"/>
        </c:scaling>
        <c:axPos val="l"/>
        <c:majorGridlines/>
        <c:numFmt formatCode="0.00%" sourceLinked="1"/>
        <c:tickLblPos val="nextTo"/>
        <c:crossAx val="125408384"/>
        <c:crosses val="autoZero"/>
        <c:crossBetween val="between"/>
      </c:valAx>
    </c:plotArea>
    <c:legend>
      <c:legendPos val="b"/>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a:t>Framing</a:t>
            </a:r>
            <a:r>
              <a:rPr lang="en-US" baseline="0"/>
              <a:t> of Terrorism</a:t>
            </a:r>
            <a:endParaRPr lang="en-US"/>
          </a:p>
        </c:rich>
      </c:tx>
      <c:layout/>
    </c:title>
    <c:plotArea>
      <c:layout/>
      <c:barChart>
        <c:barDir val="col"/>
        <c:grouping val="clustered"/>
        <c:ser>
          <c:idx val="0"/>
          <c:order val="0"/>
          <c:tx>
            <c:strRef>
              <c:f>Sheet1!$A$2</c:f>
              <c:strCache>
                <c:ptCount val="1"/>
                <c:pt idx="0">
                  <c:v>ECBO</c:v>
                </c:pt>
              </c:strCache>
            </c:strRef>
          </c:tx>
          <c:cat>
            <c:strRef>
              <c:f>Sheet1!$B$1:$E$1</c:f>
              <c:strCache>
                <c:ptCount val="4"/>
                <c:pt idx="0">
                  <c:v>A : Globalized information</c:v>
                </c:pt>
                <c:pt idx="1">
                  <c:v>B : Impact of media</c:v>
                </c:pt>
                <c:pt idx="2">
                  <c:v>C : Jihad and terrorism</c:v>
                </c:pt>
                <c:pt idx="3">
                  <c:v>D : Scapegoating, stereotyping, propaganda</c:v>
                </c:pt>
              </c:strCache>
            </c:strRef>
          </c:cat>
          <c:val>
            <c:numRef>
              <c:f>Sheet1!$B$2:$E$2</c:f>
              <c:numCache>
                <c:formatCode>0.00%</c:formatCode>
                <c:ptCount val="4"/>
                <c:pt idx="0">
                  <c:v>0.10100000000000002</c:v>
                </c:pt>
                <c:pt idx="1">
                  <c:v>0.89900000000000002</c:v>
                </c:pt>
                <c:pt idx="2" formatCode="0%">
                  <c:v>0</c:v>
                </c:pt>
                <c:pt idx="3" formatCode="0%">
                  <c:v>0</c:v>
                </c:pt>
              </c:numCache>
            </c:numRef>
          </c:val>
        </c:ser>
        <c:ser>
          <c:idx val="1"/>
          <c:order val="1"/>
          <c:tx>
            <c:strRef>
              <c:f>Sheet1!$A$3</c:f>
              <c:strCache>
                <c:ptCount val="1"/>
                <c:pt idx="0">
                  <c:v>FBO</c:v>
                </c:pt>
              </c:strCache>
            </c:strRef>
          </c:tx>
          <c:cat>
            <c:strRef>
              <c:f>Sheet1!$B$1:$E$1</c:f>
              <c:strCache>
                <c:ptCount val="4"/>
                <c:pt idx="0">
                  <c:v>A : Globalized information</c:v>
                </c:pt>
                <c:pt idx="1">
                  <c:v>B : Impact of media</c:v>
                </c:pt>
                <c:pt idx="2">
                  <c:v>C : Jihad and terrorism</c:v>
                </c:pt>
                <c:pt idx="3">
                  <c:v>D : Scapegoating, stereotyping, propaganda</c:v>
                </c:pt>
              </c:strCache>
            </c:strRef>
          </c:cat>
          <c:val>
            <c:numRef>
              <c:f>Sheet1!$B$3:$E$3</c:f>
              <c:numCache>
                <c:formatCode>0.00%</c:formatCode>
                <c:ptCount val="4"/>
                <c:pt idx="0">
                  <c:v>0.24560000000000001</c:v>
                </c:pt>
                <c:pt idx="1">
                  <c:v>0.34470000000000001</c:v>
                </c:pt>
                <c:pt idx="2">
                  <c:v>0.10650000000000008</c:v>
                </c:pt>
                <c:pt idx="3">
                  <c:v>0.28110000000000002</c:v>
                </c:pt>
              </c:numCache>
            </c:numRef>
          </c:val>
        </c:ser>
        <c:ser>
          <c:idx val="2"/>
          <c:order val="2"/>
          <c:tx>
            <c:strRef>
              <c:f>Sheet1!$A$4</c:f>
              <c:strCache>
                <c:ptCount val="1"/>
                <c:pt idx="0">
                  <c:v>SO</c:v>
                </c:pt>
              </c:strCache>
            </c:strRef>
          </c:tx>
          <c:cat>
            <c:strRef>
              <c:f>Sheet1!$B$1:$E$1</c:f>
              <c:strCache>
                <c:ptCount val="4"/>
                <c:pt idx="0">
                  <c:v>A : Globalized information</c:v>
                </c:pt>
                <c:pt idx="1">
                  <c:v>B : Impact of media</c:v>
                </c:pt>
                <c:pt idx="2">
                  <c:v>C : Jihad and terrorism</c:v>
                </c:pt>
                <c:pt idx="3">
                  <c:v>D : Scapegoating, stereotyping, propaganda</c:v>
                </c:pt>
              </c:strCache>
            </c:strRef>
          </c:cat>
          <c:val>
            <c:numRef>
              <c:f>Sheet1!$B$4:$E$4</c:f>
              <c:numCache>
                <c:formatCode>0.00%</c:formatCode>
                <c:ptCount val="4"/>
                <c:pt idx="0">
                  <c:v>9.1700000000000004E-2</c:v>
                </c:pt>
                <c:pt idx="1">
                  <c:v>4.0800000000000003E-2</c:v>
                </c:pt>
                <c:pt idx="2">
                  <c:v>0.13519999999999999</c:v>
                </c:pt>
                <c:pt idx="3">
                  <c:v>0.48940000000000033</c:v>
                </c:pt>
              </c:numCache>
            </c:numRef>
          </c:val>
        </c:ser>
        <c:dLbls>
          <c:showVal val="1"/>
        </c:dLbls>
        <c:axId val="129006208"/>
        <c:axId val="129016192"/>
      </c:barChart>
      <c:catAx>
        <c:axId val="129006208"/>
        <c:scaling>
          <c:orientation val="minMax"/>
        </c:scaling>
        <c:axPos val="b"/>
        <c:tickLblPos val="nextTo"/>
        <c:crossAx val="129016192"/>
        <c:crosses val="autoZero"/>
        <c:auto val="1"/>
        <c:lblAlgn val="ctr"/>
        <c:lblOffset val="100"/>
      </c:catAx>
      <c:valAx>
        <c:axId val="129016192"/>
        <c:scaling>
          <c:orientation val="minMax"/>
        </c:scaling>
        <c:axPos val="l"/>
        <c:majorGridlines/>
        <c:numFmt formatCode="0.00%" sourceLinked="1"/>
        <c:tickLblPos val="nextTo"/>
        <c:crossAx val="129006208"/>
        <c:crosses val="autoZero"/>
        <c:crossBetween val="between"/>
      </c:valAx>
    </c:plotArea>
    <c:legend>
      <c:legendPos val="b"/>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a:pPr>
            <a:r>
              <a:rPr lang="en-US"/>
              <a:t>Jihad and terrorism</a:t>
            </a:r>
          </a:p>
        </c:rich>
      </c:tx>
      <c:layout/>
    </c:title>
    <c:plotArea>
      <c:layout/>
      <c:barChart>
        <c:barDir val="col"/>
        <c:grouping val="clustered"/>
        <c:ser>
          <c:idx val="0"/>
          <c:order val="0"/>
          <c:tx>
            <c:strRef>
              <c:f>Sheet1!$B$1</c:f>
              <c:strCache>
                <c:ptCount val="1"/>
                <c:pt idx="0">
                  <c:v>A : Jihad and terrorism</c:v>
                </c:pt>
              </c:strCache>
            </c:strRef>
          </c:tx>
          <c:cat>
            <c:strRef>
              <c:f>Sheet1!$A$2:$A$4</c:f>
              <c:strCache>
                <c:ptCount val="3"/>
                <c:pt idx="0">
                  <c:v>ECBO</c:v>
                </c:pt>
                <c:pt idx="1">
                  <c:v>FBO</c:v>
                </c:pt>
                <c:pt idx="2">
                  <c:v>SO</c:v>
                </c:pt>
              </c:strCache>
            </c:strRef>
          </c:cat>
          <c:val>
            <c:numRef>
              <c:f>Sheet1!$B$2:$B$4</c:f>
              <c:numCache>
                <c:formatCode>0.00%</c:formatCode>
                <c:ptCount val="3"/>
                <c:pt idx="0" formatCode="0%">
                  <c:v>0</c:v>
                </c:pt>
                <c:pt idx="1">
                  <c:v>0.26420000000000005</c:v>
                </c:pt>
                <c:pt idx="2">
                  <c:v>0.73580000000000045</c:v>
                </c:pt>
              </c:numCache>
            </c:numRef>
          </c:val>
        </c:ser>
        <c:axId val="129065344"/>
        <c:axId val="129066880"/>
      </c:barChart>
      <c:catAx>
        <c:axId val="129065344"/>
        <c:scaling>
          <c:orientation val="minMax"/>
        </c:scaling>
        <c:axPos val="b"/>
        <c:tickLblPos val="nextTo"/>
        <c:crossAx val="129066880"/>
        <c:crosses val="autoZero"/>
        <c:auto val="1"/>
        <c:lblAlgn val="ctr"/>
        <c:lblOffset val="100"/>
      </c:catAx>
      <c:valAx>
        <c:axId val="129066880"/>
        <c:scaling>
          <c:orientation val="minMax"/>
        </c:scaling>
        <c:axPos val="l"/>
        <c:majorGridlines/>
        <c:numFmt formatCode="0%" sourceLinked="1"/>
        <c:tickLblPos val="nextTo"/>
        <c:crossAx val="129065344"/>
        <c:crosses val="autoZero"/>
        <c:crossBetween val="between"/>
      </c:valAx>
    </c:plotArea>
    <c:legend>
      <c:legendPos val="b"/>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US" sz="1400"/>
              <a:t>Effectiveness and CT efforts at community</a:t>
            </a:r>
            <a:r>
              <a:rPr lang="en-US" sz="1400" baseline="0"/>
              <a:t> and provincial level</a:t>
            </a:r>
            <a:endParaRPr lang="en-US" sz="1400"/>
          </a:p>
        </c:rich>
      </c:tx>
      <c:layout/>
    </c:title>
    <c:plotArea>
      <c:layout/>
      <c:barChart>
        <c:barDir val="col"/>
        <c:grouping val="clustered"/>
        <c:ser>
          <c:idx val="0"/>
          <c:order val="0"/>
          <c:tx>
            <c:strRef>
              <c:f>Sheet1!$A$2</c:f>
              <c:strCache>
                <c:ptCount val="1"/>
                <c:pt idx="0">
                  <c:v>ECBO</c:v>
                </c:pt>
              </c:strCache>
            </c:strRef>
          </c:tx>
          <c:cat>
            <c:strRef>
              <c:f>Sheet1!$B$1:$D$1</c:f>
              <c:strCache>
                <c:ptCount val="3"/>
                <c:pt idx="0">
                  <c:v>A : Community effort</c:v>
                </c:pt>
                <c:pt idx="1">
                  <c:v>B : Effectiveness of CT policies</c:v>
                </c:pt>
                <c:pt idx="2">
                  <c:v>C : Provincial effort</c:v>
                </c:pt>
              </c:strCache>
            </c:strRef>
          </c:cat>
          <c:val>
            <c:numRef>
              <c:f>Sheet1!$B$2:$D$2</c:f>
              <c:numCache>
                <c:formatCode>0.00%</c:formatCode>
                <c:ptCount val="3"/>
                <c:pt idx="0">
                  <c:v>0.1958</c:v>
                </c:pt>
                <c:pt idx="1">
                  <c:v>0.33460000000000023</c:v>
                </c:pt>
                <c:pt idx="2" formatCode="0%">
                  <c:v>0</c:v>
                </c:pt>
              </c:numCache>
            </c:numRef>
          </c:val>
        </c:ser>
        <c:ser>
          <c:idx val="1"/>
          <c:order val="1"/>
          <c:tx>
            <c:strRef>
              <c:f>Sheet1!$A$3</c:f>
              <c:strCache>
                <c:ptCount val="1"/>
                <c:pt idx="0">
                  <c:v>FBO</c:v>
                </c:pt>
              </c:strCache>
            </c:strRef>
          </c:tx>
          <c:cat>
            <c:strRef>
              <c:f>Sheet1!$B$1:$D$1</c:f>
              <c:strCache>
                <c:ptCount val="3"/>
                <c:pt idx="0">
                  <c:v>A : Community effort</c:v>
                </c:pt>
                <c:pt idx="1">
                  <c:v>B : Effectiveness of CT policies</c:v>
                </c:pt>
                <c:pt idx="2">
                  <c:v>C : Provincial effort</c:v>
                </c:pt>
              </c:strCache>
            </c:strRef>
          </c:cat>
          <c:val>
            <c:numRef>
              <c:f>Sheet1!$B$3:$D$3</c:f>
              <c:numCache>
                <c:formatCode>0.00%</c:formatCode>
                <c:ptCount val="3"/>
                <c:pt idx="0">
                  <c:v>0.27900000000000008</c:v>
                </c:pt>
                <c:pt idx="1">
                  <c:v>0.50380000000000003</c:v>
                </c:pt>
                <c:pt idx="2">
                  <c:v>0.40380000000000021</c:v>
                </c:pt>
              </c:numCache>
            </c:numRef>
          </c:val>
        </c:ser>
        <c:ser>
          <c:idx val="2"/>
          <c:order val="2"/>
          <c:tx>
            <c:strRef>
              <c:f>Sheet1!$A$4</c:f>
              <c:strCache>
                <c:ptCount val="1"/>
                <c:pt idx="0">
                  <c:v>SO</c:v>
                </c:pt>
              </c:strCache>
            </c:strRef>
          </c:tx>
          <c:cat>
            <c:strRef>
              <c:f>Sheet1!$B$1:$D$1</c:f>
              <c:strCache>
                <c:ptCount val="3"/>
                <c:pt idx="0">
                  <c:v>A : Community effort</c:v>
                </c:pt>
                <c:pt idx="1">
                  <c:v>B : Effectiveness of CT policies</c:v>
                </c:pt>
                <c:pt idx="2">
                  <c:v>C : Provincial effort</c:v>
                </c:pt>
              </c:strCache>
            </c:strRef>
          </c:cat>
          <c:val>
            <c:numRef>
              <c:f>Sheet1!$B$4:$D$4</c:f>
              <c:numCache>
                <c:formatCode>0.00%</c:formatCode>
                <c:ptCount val="3"/>
                <c:pt idx="0">
                  <c:v>0.52529999999999999</c:v>
                </c:pt>
                <c:pt idx="1">
                  <c:v>0.16159999999999999</c:v>
                </c:pt>
                <c:pt idx="2">
                  <c:v>0.59619999999999951</c:v>
                </c:pt>
              </c:numCache>
            </c:numRef>
          </c:val>
        </c:ser>
        <c:axId val="129080704"/>
        <c:axId val="129115264"/>
      </c:barChart>
      <c:catAx>
        <c:axId val="129080704"/>
        <c:scaling>
          <c:orientation val="minMax"/>
        </c:scaling>
        <c:axPos val="b"/>
        <c:tickLblPos val="nextTo"/>
        <c:crossAx val="129115264"/>
        <c:crosses val="autoZero"/>
        <c:auto val="1"/>
        <c:lblAlgn val="ctr"/>
        <c:lblOffset val="100"/>
      </c:catAx>
      <c:valAx>
        <c:axId val="129115264"/>
        <c:scaling>
          <c:orientation val="minMax"/>
        </c:scaling>
        <c:axPos val="l"/>
        <c:majorGridlines/>
        <c:numFmt formatCode="0.00%" sourceLinked="1"/>
        <c:tickLblPos val="nextTo"/>
        <c:crossAx val="129080704"/>
        <c:crosses val="autoZero"/>
        <c:crossBetween val="between"/>
      </c:valAx>
    </c:plotArea>
    <c:legend>
      <c:legendPos val="b"/>
      <c:layout/>
    </c:legend>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CA"/>
  <c:chart>
    <c:title>
      <c:tx>
        <c:rich>
          <a:bodyPr/>
          <a:lstStyle/>
          <a:p>
            <a:pPr>
              <a:defRPr/>
            </a:pPr>
            <a:r>
              <a:rPr lang="en-US"/>
              <a:t>Fear</a:t>
            </a:r>
          </a:p>
        </c:rich>
      </c:tx>
      <c:layout/>
    </c:title>
    <c:plotArea>
      <c:layout/>
      <c:barChart>
        <c:barDir val="col"/>
        <c:grouping val="clustered"/>
        <c:ser>
          <c:idx val="0"/>
          <c:order val="0"/>
          <c:tx>
            <c:strRef>
              <c:f>Sheet1!$A$2</c:f>
              <c:strCache>
                <c:ptCount val="1"/>
                <c:pt idx="0">
                  <c:v>ECBO</c:v>
                </c:pt>
              </c:strCache>
            </c:strRef>
          </c:tx>
          <c:cat>
            <c:strRef>
              <c:f>Sheet1!$B$1:$D$1</c:f>
              <c:strCache>
                <c:ptCount val="3"/>
                <c:pt idx="0">
                  <c:v>A : Fear from government machinaries</c:v>
                </c:pt>
                <c:pt idx="1">
                  <c:v>B : Participants general fear</c:v>
                </c:pt>
                <c:pt idx="2">
                  <c:v>C : Peer pressure through isolation</c:v>
                </c:pt>
              </c:strCache>
            </c:strRef>
          </c:cat>
          <c:val>
            <c:numRef>
              <c:f>Sheet1!$B$2:$D$2</c:f>
              <c:numCache>
                <c:formatCode>0.00%</c:formatCode>
                <c:ptCount val="3"/>
                <c:pt idx="0">
                  <c:v>7.7500000000000013E-2</c:v>
                </c:pt>
                <c:pt idx="1">
                  <c:v>0.5397000000000004</c:v>
                </c:pt>
                <c:pt idx="2">
                  <c:v>0.69270000000000043</c:v>
                </c:pt>
              </c:numCache>
            </c:numRef>
          </c:val>
        </c:ser>
        <c:ser>
          <c:idx val="1"/>
          <c:order val="1"/>
          <c:tx>
            <c:strRef>
              <c:f>Sheet1!$A$3</c:f>
              <c:strCache>
                <c:ptCount val="1"/>
                <c:pt idx="0">
                  <c:v>FBO</c:v>
                </c:pt>
              </c:strCache>
            </c:strRef>
          </c:tx>
          <c:cat>
            <c:strRef>
              <c:f>Sheet1!$B$1:$D$1</c:f>
              <c:strCache>
                <c:ptCount val="3"/>
                <c:pt idx="0">
                  <c:v>A : Fear from government machinaries</c:v>
                </c:pt>
                <c:pt idx="1">
                  <c:v>B : Participants general fear</c:v>
                </c:pt>
                <c:pt idx="2">
                  <c:v>C : Peer pressure through isolation</c:v>
                </c:pt>
              </c:strCache>
            </c:strRef>
          </c:cat>
          <c:val>
            <c:numRef>
              <c:f>Sheet1!$B$3:$D$3</c:f>
              <c:numCache>
                <c:formatCode>0%</c:formatCode>
                <c:ptCount val="3"/>
                <c:pt idx="0" formatCode="0.00%">
                  <c:v>0.82420000000000004</c:v>
                </c:pt>
                <c:pt idx="1">
                  <c:v>0</c:v>
                </c:pt>
                <c:pt idx="2" formatCode="0.00%">
                  <c:v>0.20640000000000011</c:v>
                </c:pt>
              </c:numCache>
            </c:numRef>
          </c:val>
        </c:ser>
        <c:ser>
          <c:idx val="2"/>
          <c:order val="2"/>
          <c:tx>
            <c:strRef>
              <c:f>Sheet1!$A$4</c:f>
              <c:strCache>
                <c:ptCount val="1"/>
                <c:pt idx="0">
                  <c:v>SO</c:v>
                </c:pt>
              </c:strCache>
            </c:strRef>
          </c:tx>
          <c:cat>
            <c:strRef>
              <c:f>Sheet1!$B$1:$D$1</c:f>
              <c:strCache>
                <c:ptCount val="3"/>
                <c:pt idx="0">
                  <c:v>A : Fear from government machinaries</c:v>
                </c:pt>
                <c:pt idx="1">
                  <c:v>B : Participants general fear</c:v>
                </c:pt>
                <c:pt idx="2">
                  <c:v>C : Peer pressure through isolation</c:v>
                </c:pt>
              </c:strCache>
            </c:strRef>
          </c:cat>
          <c:val>
            <c:numRef>
              <c:f>Sheet1!$B$4:$D$4</c:f>
              <c:numCache>
                <c:formatCode>0.00%</c:formatCode>
                <c:ptCount val="3"/>
                <c:pt idx="0">
                  <c:v>9.8300000000000026E-2</c:v>
                </c:pt>
                <c:pt idx="1">
                  <c:v>0.46030000000000021</c:v>
                </c:pt>
                <c:pt idx="2">
                  <c:v>0.1009</c:v>
                </c:pt>
              </c:numCache>
            </c:numRef>
          </c:val>
        </c:ser>
        <c:axId val="129136128"/>
        <c:axId val="129137664"/>
      </c:barChart>
      <c:catAx>
        <c:axId val="129136128"/>
        <c:scaling>
          <c:orientation val="minMax"/>
        </c:scaling>
        <c:axPos val="b"/>
        <c:tickLblPos val="nextTo"/>
        <c:crossAx val="129137664"/>
        <c:crosses val="autoZero"/>
        <c:auto val="1"/>
        <c:lblAlgn val="ctr"/>
        <c:lblOffset val="100"/>
      </c:catAx>
      <c:valAx>
        <c:axId val="129137664"/>
        <c:scaling>
          <c:orientation val="minMax"/>
        </c:scaling>
        <c:axPos val="l"/>
        <c:majorGridlines/>
        <c:numFmt formatCode="0.00%" sourceLinked="1"/>
        <c:tickLblPos val="nextTo"/>
        <c:crossAx val="129136128"/>
        <c:crosses val="autoZero"/>
        <c:crossBetween val="between"/>
      </c:valAx>
    </c:plotArea>
    <c:legend>
      <c:legendPos val="b"/>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9E7880-CD84-44E7-98C6-18A914998423}" type="datetimeFigureOut">
              <a:rPr lang="en-CA" smtClean="0"/>
              <a:pPr/>
              <a:t>2014-05-29</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379B01C-26A8-4C53-B7A8-88B47067177B}"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0C0F7-F4DC-49BA-B8EA-BC9FAF43CEA0}" type="datetimeFigureOut">
              <a:rPr lang="en-CA" smtClean="0"/>
              <a:pPr/>
              <a:t>2014-05-29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ABB5FF4-4B95-4F41-AF00-38AE1B3041DB}"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0C0F7-F4DC-49BA-B8EA-BC9FAF43CEA0}" type="datetimeFigureOut">
              <a:rPr lang="en-CA" smtClean="0"/>
              <a:pPr/>
              <a:t>2014-05-29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B5FF4-4B95-4F41-AF00-38AE1B3041D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a/url?sa=i&amp;rct=j&amp;q=&amp;esrc=s&amp;frm=1&amp;source=images&amp;cd=&amp;cad=rja&amp;uact=8&amp;docid=f3cqQBFPxxGCaM&amp;tbnid=U2aSaU1rHoyT6M:&amp;ved=0CAUQjRw&amp;url=http://yesugarden.blogspot.com/2009/11/gandhiji-s-three-monkeys.html&amp;ei=gyiGU7v1KOff8gHAg4AQ&amp;psig=AFQjCNEIlA40V0AYGBfoj3n5PFyJqOwIcQ&amp;ust=1401387433245321"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 Id="rId6" Type="http://schemas.openxmlformats.org/officeDocument/2006/relationships/hyperlink" Target="http://www.google.ca/url?sa=i&amp;rct=j&amp;q=&amp;esrc=s&amp;frm=1&amp;source=images&amp;cd=&amp;cad=rja&amp;uact=8&amp;docid=eF7d41FVcBKF-M&amp;tbnid=U2E2Yfa_a0r59M:&amp;ved=0CAUQjRw&amp;url=http://nethope.org/blog/2012/06/qualitative-analysis-tool-nvivo-demo-webinar&amp;ei=V6eEU7TYE4KMqgaB-oDgCw&amp;bvm=bv.67720277,d.aWw&amp;psig=AFQjCNFj5efsUIzvXbIHhBgeT1jCHFVyZg&amp;ust=1401288914684313" TargetMode="External"/><Relationship Id="rId5" Type="http://schemas.openxmlformats.org/officeDocument/2006/relationships/hyperlink" Target="http://www.google.ca/url?sa=i&amp;rct=j&amp;q=&amp;esrc=s&amp;frm=1&amp;source=images&amp;cd=&amp;cad=rja&amp;uact=8&amp;docid=HNhXG7OpyIwx5M&amp;tbnid=8_vbbc4QqiVNoM:&amp;ved=0CAUQjRw&amp;url=http://www.google.ca/url?sa=i&amp;rct=j&amp;q=&amp;esrc=s&amp;frm=1&amp;source=images&amp;cd=&amp;cad=rja&amp;uact=8&amp;docid=HNhXG7OpyIwx5M&amp;tbnid=8_vbbc4QqiVNoM:&amp;ved=&amp;url=http://nethope.org/blog/2012/07/try-nvivo-10-for-free&amp;ei=daSEU8KpF8K1yASp0YKoCg&amp;bvm=bv.67720277,d.aWw&amp;psig=AFQjCNFabKCnHo2sHoZE7Q_lZix4Dpb0ig&amp;ust=1401288181849336&amp;ei=hKSEU7DjB9OOqAaQ04GYBQ&amp;bvm=bv.67720277,d.aWw&amp;psig=AFQjCNFabKCnHo2sHoZE7Q_lZix4Dpb0ig&amp;ust=1401288181849336" TargetMode="External"/><Relationship Id="rId4" Type="http://schemas.openxmlformats.org/officeDocument/2006/relationships/hyperlink" Target="http://www.google.ca/url?sa=i&amp;rct=j&amp;q=&amp;esrc=s&amp;frm=1&amp;source=images&amp;cd=&amp;cad=rja&amp;uact=8&amp;docid=HNhXG7OpyIwx5M&amp;tbnid=8_vbbc4QqiVNoM:&amp;ved=&amp;url=http://nethope.org/blog/2012/07/try-nvivo-10-for-free&amp;ei=daSEU8KpF8K1yASp0YKoCg&amp;bvm=bv.67720277,d.aWw&amp;psig=AFQjCNFabKCnHo2sHoZE7Q_lZix4Dpb0ig&amp;ust=1401288181849336"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a/url?sa=i&amp;rct=j&amp;q=&amp;esrc=s&amp;frm=1&amp;source=images&amp;cd=&amp;cad=rja&amp;uact=8&amp;docid=4BzdGv2NtLx1NM&amp;tbnid=3nxsFHARG-jYkM:&amp;ved=0CAUQjRw&amp;url=http://umanitoba.ca/centres/cdss/papers/CDSS%20-%20Silver%20Dart%20Series.html&amp;ei=n6p_U9ntLZeWqAa_5YLQBg&amp;bvm=bv.67720277,d.b2k&amp;psig=AFQjCNFpcr2Jd7wyKxwKPMS64tQG_ApPFQ&amp;ust=140096205907837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7584" y="1916832"/>
            <a:ext cx="7776863" cy="1384995"/>
          </a:xfrm>
          <a:prstGeom prst="rect">
            <a:avLst/>
          </a:prstGeom>
        </p:spPr>
        <p:txBody>
          <a:bodyPr wrap="square">
            <a:spAutoFit/>
          </a:bodyPr>
          <a:lstStyle/>
          <a:p>
            <a:pPr algn="ctr"/>
            <a:r>
              <a:rPr lang="en-US" sz="2800" dirty="0">
                <a:effectLst>
                  <a:outerShdw blurRad="38100" dist="38100" dir="2700000" algn="tl">
                    <a:srgbClr val="000000">
                      <a:alpha val="43137"/>
                    </a:srgbClr>
                  </a:outerShdw>
                </a:effectLst>
              </a:rPr>
              <a:t>Perceptions of Muslim Faith, Ethno-Cultural Community Based and Student Organizations in Countering Domestic Terrorism in Canada</a:t>
            </a:r>
            <a:endParaRPr lang="en-CA" sz="2800" dirty="0">
              <a:effectLst>
                <a:outerShdw blurRad="38100" dist="38100" dir="2700000" algn="tl">
                  <a:srgbClr val="000000">
                    <a:alpha val="43137"/>
                  </a:srgbClr>
                </a:outerShdw>
              </a:effectLst>
            </a:endParaRPr>
          </a:p>
        </p:txBody>
      </p:sp>
      <p:sp>
        <p:nvSpPr>
          <p:cNvPr id="5" name="Rectangle 4"/>
          <p:cNvSpPr/>
          <p:nvPr/>
        </p:nvSpPr>
        <p:spPr>
          <a:xfrm>
            <a:off x="4427984" y="4941168"/>
            <a:ext cx="4572000" cy="1754326"/>
          </a:xfrm>
          <a:prstGeom prst="rect">
            <a:avLst/>
          </a:prstGeom>
        </p:spPr>
        <p:txBody>
          <a:bodyPr>
            <a:spAutoFit/>
          </a:bodyPr>
          <a:lstStyle/>
          <a:p>
            <a:r>
              <a:rPr lang="en-CA" dirty="0" smtClean="0"/>
              <a:t>Kawser Ahmed, MPhil</a:t>
            </a:r>
          </a:p>
          <a:p>
            <a:r>
              <a:rPr lang="en-CA" dirty="0" smtClean="0"/>
              <a:t>Alexander Salt</a:t>
            </a:r>
          </a:p>
          <a:p>
            <a:r>
              <a:rPr lang="en-CA" dirty="0" smtClean="0"/>
              <a:t>Dr. James Fergusson, PhD</a:t>
            </a:r>
          </a:p>
          <a:p>
            <a:endParaRPr lang="en-CA" dirty="0" smtClean="0"/>
          </a:p>
          <a:p>
            <a:r>
              <a:rPr lang="en-CA" dirty="0" smtClean="0"/>
              <a:t>Centre for Defense and Security Studies </a:t>
            </a:r>
            <a:br>
              <a:rPr lang="en-CA" dirty="0" smtClean="0"/>
            </a:br>
            <a:r>
              <a:rPr lang="en-CA" dirty="0" smtClean="0"/>
              <a:t>University of Manitoba, Winnipeg, MB </a:t>
            </a:r>
            <a:endParaRPr lang="en-CA" dirty="0"/>
          </a:p>
        </p:txBody>
      </p:sp>
      <p:pic>
        <p:nvPicPr>
          <p:cNvPr id="11266"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792" y="116632"/>
            <a:ext cx="3598614" cy="461665"/>
          </a:xfrm>
          <a:prstGeom prst="rect">
            <a:avLst/>
          </a:prstGeom>
        </p:spPr>
        <p:txBody>
          <a:bodyPr wrap="none">
            <a:spAutoFit/>
          </a:bodyPr>
          <a:lstStyle/>
          <a:p>
            <a:r>
              <a:rPr lang="en-CA" sz="2400" b="1" u="sng" dirty="0" smtClean="0"/>
              <a:t>Part – II: Research Findings</a:t>
            </a:r>
          </a:p>
        </p:txBody>
      </p:sp>
      <p:sp>
        <p:nvSpPr>
          <p:cNvPr id="4" name="TextBox 3"/>
          <p:cNvSpPr txBox="1"/>
          <p:nvPr/>
        </p:nvSpPr>
        <p:spPr>
          <a:xfrm>
            <a:off x="1115616" y="620688"/>
            <a:ext cx="7416824" cy="369332"/>
          </a:xfrm>
          <a:prstGeom prst="rect">
            <a:avLst/>
          </a:prstGeom>
          <a:noFill/>
        </p:spPr>
        <p:txBody>
          <a:bodyPr wrap="square" rtlCol="0">
            <a:spAutoFit/>
          </a:bodyPr>
          <a:lstStyle/>
          <a:p>
            <a:r>
              <a:rPr lang="en-US" b="1" dirty="0" smtClean="0"/>
              <a:t>FACTORS CONTRIBUTING TO THE CAUSES OF DOMESTIC TERRORISM</a:t>
            </a:r>
            <a:endParaRPr lang="en-CA" dirty="0"/>
          </a:p>
        </p:txBody>
      </p:sp>
      <p:pic>
        <p:nvPicPr>
          <p:cNvPr id="5" name="Picture 4"/>
          <p:cNvPicPr/>
          <p:nvPr/>
        </p:nvPicPr>
        <p:blipFill>
          <a:blip r:embed="rId2" cstate="print">
            <a:extLst>
              <a:ext uri="{28A0092B-C50C-407E-A947-70E740481C1C}">
                <a14:useLocalDpi xmlns="" xmlns:a14="http://schemas.microsoft.com/office/drawing/2010/main" val="0"/>
              </a:ext>
            </a:extLst>
          </a:blip>
          <a:stretch>
            <a:fillRect/>
          </a:stretch>
        </p:blipFill>
        <p:spPr>
          <a:xfrm>
            <a:off x="467544" y="978986"/>
            <a:ext cx="8424936" cy="58070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79512" y="548680"/>
          <a:ext cx="8640960" cy="568863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332656"/>
            <a:ext cx="6984776" cy="369332"/>
          </a:xfrm>
          <a:prstGeom prst="rect">
            <a:avLst/>
          </a:prstGeom>
        </p:spPr>
        <p:txBody>
          <a:bodyPr wrap="square">
            <a:spAutoFit/>
          </a:bodyPr>
          <a:lstStyle/>
          <a:p>
            <a:pPr algn="ctr"/>
            <a:r>
              <a:rPr lang="en-US" b="1" dirty="0" smtClean="0"/>
              <a:t>SOCIO POLITICAL ISOLATION REPORTED BY ORGANIZATIONS</a:t>
            </a:r>
            <a:endParaRPr lang="en-US" dirty="0"/>
          </a:p>
        </p:txBody>
      </p:sp>
      <p:pic>
        <p:nvPicPr>
          <p:cNvPr id="3" name="Picture 2" descr="Socio-political isolation - Coding by Research participants~Organization.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836712"/>
            <a:ext cx="8352928" cy="5616624"/>
          </a:xfrm>
          <a:prstGeom prst="rect">
            <a:avLst/>
          </a:prstGeom>
          <a:noFill/>
          <a:ln>
            <a:noFill/>
          </a:ln>
        </p:spPr>
      </p:pic>
    </p:spTree>
    <p:extLst>
      <p:ext uri="{BB962C8B-B14F-4D97-AF65-F5344CB8AC3E}">
        <p14:creationId xmlns="" xmlns:p14="http://schemas.microsoft.com/office/powerpoint/2010/main" val="125942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2993" y="323364"/>
            <a:ext cx="4731295" cy="369332"/>
          </a:xfrm>
          <a:prstGeom prst="rect">
            <a:avLst/>
          </a:prstGeom>
        </p:spPr>
        <p:txBody>
          <a:bodyPr wrap="none">
            <a:spAutoFit/>
          </a:bodyPr>
          <a:lstStyle/>
          <a:p>
            <a:r>
              <a:rPr lang="en-US" b="1" dirty="0" smtClean="0"/>
              <a:t>ISLAMOPHOBIA REPORTED BY ORGANIZATIONS</a:t>
            </a:r>
            <a:endParaRPr lang="en-US" b="1" dirty="0"/>
          </a:p>
        </p:txBody>
      </p:sp>
      <p:pic>
        <p:nvPicPr>
          <p:cNvPr id="3" name="Picture 2"/>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9552" y="836713"/>
            <a:ext cx="8424935" cy="5760640"/>
          </a:xfrm>
          <a:prstGeom prst="rect">
            <a:avLst/>
          </a:prstGeom>
          <a:noFill/>
          <a:ln>
            <a:noFill/>
          </a:ln>
        </p:spPr>
      </p:pic>
    </p:spTree>
    <p:extLst>
      <p:ext uri="{BB962C8B-B14F-4D97-AF65-F5344CB8AC3E}">
        <p14:creationId xmlns="" xmlns:p14="http://schemas.microsoft.com/office/powerpoint/2010/main" val="424892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 descr="Family level conflict - Coding by Research participants~Organizati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83568" y="931285"/>
            <a:ext cx="8064895" cy="566606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1259632" y="260648"/>
            <a:ext cx="7272808" cy="646331"/>
          </a:xfrm>
          <a:prstGeom prst="rect">
            <a:avLst/>
          </a:prstGeom>
        </p:spPr>
        <p:txBody>
          <a:bodyPr wrap="square">
            <a:spAutoFit/>
          </a:bodyPr>
          <a:lstStyle/>
          <a:p>
            <a:pPr algn="ctr"/>
            <a:r>
              <a:rPr lang="en-US" b="1" dirty="0" smtClean="0"/>
              <a:t>FAMILY LEVEL CONFLICT CONTRIBUTING TO TERRORISM</a:t>
            </a:r>
          </a:p>
          <a:p>
            <a:pPr algn="ctr"/>
            <a:r>
              <a:rPr lang="en-US" b="1" dirty="0" smtClean="0"/>
              <a:t>REPORTED BY ORGANIZATIONS</a:t>
            </a:r>
            <a:endParaRPr lang="en-US" dirty="0"/>
          </a:p>
        </p:txBody>
      </p:sp>
    </p:spTree>
    <p:extLst>
      <p:ext uri="{BB962C8B-B14F-4D97-AF65-F5344CB8AC3E}">
        <p14:creationId xmlns="" xmlns:p14="http://schemas.microsoft.com/office/powerpoint/2010/main" val="64816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2.gstatic.com/images?q=tbn:ANd9GcRB5cCGCu_9j1iL_Y8TbsvG5YQ5B-LlkSMjj-QM4R6srGlKetp4rw">
            <a:hlinkClick r:id="rId2"/>
          </p:cNvPr>
          <p:cNvPicPr>
            <a:picLocks noChangeAspect="1" noChangeArrowheads="1"/>
          </p:cNvPicPr>
          <p:nvPr/>
        </p:nvPicPr>
        <p:blipFill>
          <a:blip r:embed="rId3" cstate="print"/>
          <a:srcRect/>
          <a:stretch>
            <a:fillRect/>
          </a:stretch>
        </p:blipFill>
        <p:spPr bwMode="auto">
          <a:xfrm>
            <a:off x="5292080" y="2060848"/>
            <a:ext cx="3810000" cy="2533651"/>
          </a:xfrm>
          <a:prstGeom prst="rect">
            <a:avLst/>
          </a:prstGeom>
          <a:noFill/>
        </p:spPr>
      </p:pic>
      <p:sp>
        <p:nvSpPr>
          <p:cNvPr id="4" name="TextBox 3"/>
          <p:cNvSpPr txBox="1"/>
          <p:nvPr/>
        </p:nvSpPr>
        <p:spPr>
          <a:xfrm>
            <a:off x="107504" y="3111351"/>
            <a:ext cx="5286062" cy="461665"/>
          </a:xfrm>
          <a:prstGeom prst="rect">
            <a:avLst/>
          </a:prstGeom>
          <a:noFill/>
        </p:spPr>
        <p:txBody>
          <a:bodyPr wrap="none" rtlCol="0">
            <a:spAutoFit/>
          </a:bodyPr>
          <a:lstStyle/>
          <a:p>
            <a:r>
              <a:rPr lang="en-CA" sz="2400" b="1" dirty="0" smtClean="0"/>
              <a:t>Discussion on terrorism is a social taboo</a:t>
            </a:r>
            <a:endParaRPr lang="en-CA"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188640"/>
            <a:ext cx="4927887" cy="369332"/>
          </a:xfrm>
          <a:prstGeom prst="rect">
            <a:avLst/>
          </a:prstGeom>
        </p:spPr>
        <p:txBody>
          <a:bodyPr wrap="none">
            <a:spAutoFit/>
          </a:bodyPr>
          <a:lstStyle/>
          <a:p>
            <a:r>
              <a:rPr lang="en-US" b="1" u="sng" dirty="0" smtClean="0"/>
              <a:t>INTERVENTION AND COMMUNITY MOBILIZATION</a:t>
            </a:r>
            <a:endParaRPr lang="en-US" b="1" u="sng" dirty="0"/>
          </a:p>
        </p:txBody>
      </p:sp>
      <p:graphicFrame>
        <p:nvGraphicFramePr>
          <p:cNvPr id="3" name="Chart 2"/>
          <p:cNvGraphicFramePr/>
          <p:nvPr>
            <p:extLst>
              <p:ext uri="{D42A27DB-BD31-4B8C-83A1-F6EECF244321}">
                <p14:modId xmlns="" xmlns:p14="http://schemas.microsoft.com/office/powerpoint/2010/main" val="384292834"/>
              </p:ext>
            </p:extLst>
          </p:nvPr>
        </p:nvGraphicFramePr>
        <p:xfrm>
          <a:off x="755576" y="990020"/>
          <a:ext cx="7776864" cy="53192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53931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118373"/>
            <a:ext cx="5832648" cy="646331"/>
          </a:xfrm>
          <a:prstGeom prst="rect">
            <a:avLst/>
          </a:prstGeom>
        </p:spPr>
        <p:txBody>
          <a:bodyPr wrap="square">
            <a:spAutoFit/>
          </a:bodyPr>
          <a:lstStyle/>
          <a:p>
            <a:pPr algn="ctr"/>
            <a:r>
              <a:rPr lang="en-CA" b="1" dirty="0" smtClean="0"/>
              <a:t>USE OF DIALOGUE  AS AN INTERVENTION TOOL REPORTED BY ORGANIZATIONS</a:t>
            </a:r>
            <a:endParaRPr lang="en-US" dirty="0"/>
          </a:p>
        </p:txBody>
      </p:sp>
      <p:pic>
        <p:nvPicPr>
          <p:cNvPr id="3" name="Picture 2"/>
          <p:cNvPicPr/>
          <p:nvPr/>
        </p:nvPicPr>
        <p:blipFill>
          <a:blip r:embed="rId2" cstate="print">
            <a:extLst>
              <a:ext uri="{28A0092B-C50C-407E-A947-70E740481C1C}">
                <a14:useLocalDpi xmlns="" xmlns:a14="http://schemas.microsoft.com/office/drawing/2010/main" val="0"/>
              </a:ext>
            </a:extLst>
          </a:blip>
          <a:stretch>
            <a:fillRect/>
          </a:stretch>
        </p:blipFill>
        <p:spPr>
          <a:xfrm>
            <a:off x="971600" y="908720"/>
            <a:ext cx="7344816" cy="5757500"/>
          </a:xfrm>
          <a:prstGeom prst="rect">
            <a:avLst/>
          </a:prstGeom>
        </p:spPr>
      </p:pic>
    </p:spTree>
    <p:extLst>
      <p:ext uri="{BB962C8B-B14F-4D97-AF65-F5344CB8AC3E}">
        <p14:creationId xmlns="" xmlns:p14="http://schemas.microsoft.com/office/powerpoint/2010/main" val="1092352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2997390759"/>
              </p:ext>
            </p:extLst>
          </p:nvPr>
        </p:nvGraphicFramePr>
        <p:xfrm>
          <a:off x="1115616" y="908720"/>
          <a:ext cx="6867276"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97479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1052574927"/>
              </p:ext>
            </p:extLst>
          </p:nvPr>
        </p:nvGraphicFramePr>
        <p:xfrm>
          <a:off x="827584" y="548680"/>
          <a:ext cx="7704855"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372778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1331640" y="620688"/>
            <a:ext cx="7128792" cy="6063198"/>
          </a:xfrm>
          <a:prstGeom prst="rect">
            <a:avLst/>
          </a:prstGeom>
          <a:noFill/>
        </p:spPr>
        <p:txBody>
          <a:bodyPr wrap="square" rtlCol="0">
            <a:spAutoFit/>
          </a:bodyPr>
          <a:lstStyle/>
          <a:p>
            <a:r>
              <a:rPr lang="en-CA" sz="2400" b="1" dirty="0" smtClean="0"/>
              <a:t>Sequence</a:t>
            </a:r>
            <a:r>
              <a:rPr lang="en-CA" dirty="0" smtClean="0"/>
              <a:t>: </a:t>
            </a:r>
          </a:p>
          <a:p>
            <a:endParaRPr lang="en-CA" dirty="0" smtClean="0"/>
          </a:p>
          <a:p>
            <a:r>
              <a:rPr lang="en-CA" sz="2000" b="1" u="sng" dirty="0" smtClean="0"/>
              <a:t>Part - I</a:t>
            </a:r>
          </a:p>
          <a:p>
            <a:pPr>
              <a:buFont typeface="Arial" pitchFamily="34" charset="0"/>
              <a:buChar char="•"/>
            </a:pPr>
            <a:r>
              <a:rPr lang="en-CA" dirty="0"/>
              <a:t> </a:t>
            </a:r>
            <a:r>
              <a:rPr lang="en-US" dirty="0"/>
              <a:t>Research </a:t>
            </a:r>
            <a:r>
              <a:rPr lang="en-US" dirty="0" smtClean="0"/>
              <a:t>Design</a:t>
            </a:r>
          </a:p>
          <a:p>
            <a:pPr>
              <a:buFont typeface="Arial" pitchFamily="34" charset="0"/>
              <a:buChar char="•"/>
            </a:pPr>
            <a:r>
              <a:rPr lang="en-US" dirty="0"/>
              <a:t> Project </a:t>
            </a:r>
            <a:r>
              <a:rPr lang="en-US" dirty="0" smtClean="0"/>
              <a:t>Phases</a:t>
            </a:r>
          </a:p>
          <a:p>
            <a:pPr>
              <a:buFont typeface="Arial" pitchFamily="34" charset="0"/>
              <a:buChar char="•"/>
            </a:pPr>
            <a:r>
              <a:rPr lang="en-US" dirty="0"/>
              <a:t> Data Collection and </a:t>
            </a:r>
            <a:r>
              <a:rPr lang="en-US" dirty="0" smtClean="0"/>
              <a:t>Analysis</a:t>
            </a:r>
          </a:p>
          <a:p>
            <a:pPr>
              <a:buFont typeface="Arial" pitchFamily="34" charset="0"/>
              <a:buChar char="•"/>
            </a:pPr>
            <a:r>
              <a:rPr lang="en-US" dirty="0"/>
              <a:t> Research Participants </a:t>
            </a:r>
            <a:r>
              <a:rPr lang="en-US" dirty="0" smtClean="0"/>
              <a:t>Profile</a:t>
            </a:r>
          </a:p>
          <a:p>
            <a:pPr>
              <a:buFont typeface="Arial" pitchFamily="34" charset="0"/>
              <a:buChar char="•"/>
            </a:pPr>
            <a:r>
              <a:rPr lang="en-US" dirty="0"/>
              <a:t> Research </a:t>
            </a:r>
            <a:r>
              <a:rPr lang="en-US" dirty="0" smtClean="0"/>
              <a:t>Limitations</a:t>
            </a:r>
          </a:p>
          <a:p>
            <a:endParaRPr lang="en-US" dirty="0"/>
          </a:p>
          <a:p>
            <a:r>
              <a:rPr lang="en-CA" sz="2000" b="1" u="sng" dirty="0" smtClean="0"/>
              <a:t>Part - II</a:t>
            </a:r>
          </a:p>
          <a:p>
            <a:pPr>
              <a:buFont typeface="Arial" pitchFamily="34" charset="0"/>
              <a:buChar char="•"/>
            </a:pPr>
            <a:r>
              <a:rPr lang="en-CA" dirty="0" smtClean="0"/>
              <a:t> </a:t>
            </a:r>
            <a:r>
              <a:rPr lang="en-US" dirty="0"/>
              <a:t>Factors Contributing to the Causes of Domestic </a:t>
            </a:r>
            <a:r>
              <a:rPr lang="en-US" dirty="0" smtClean="0"/>
              <a:t>Terrorism</a:t>
            </a:r>
          </a:p>
          <a:p>
            <a:pPr>
              <a:buFont typeface="Arial" pitchFamily="34" charset="0"/>
              <a:buChar char="•"/>
            </a:pPr>
            <a:r>
              <a:rPr lang="en-US" dirty="0"/>
              <a:t> Socio-Political </a:t>
            </a:r>
            <a:r>
              <a:rPr lang="en-US" dirty="0" smtClean="0"/>
              <a:t>Isolation</a:t>
            </a:r>
          </a:p>
          <a:p>
            <a:pPr>
              <a:buFont typeface="Arial" pitchFamily="34" charset="0"/>
              <a:buChar char="•"/>
            </a:pPr>
            <a:r>
              <a:rPr lang="en-US" dirty="0"/>
              <a:t> </a:t>
            </a:r>
            <a:r>
              <a:rPr lang="en-US" dirty="0" err="1" smtClean="0"/>
              <a:t>Islamophobia</a:t>
            </a:r>
            <a:endParaRPr lang="en-US" dirty="0" smtClean="0"/>
          </a:p>
          <a:p>
            <a:pPr>
              <a:buFont typeface="Arial" pitchFamily="34" charset="0"/>
              <a:buChar char="•"/>
            </a:pPr>
            <a:r>
              <a:rPr lang="en-US" dirty="0"/>
              <a:t> Family Level </a:t>
            </a:r>
            <a:r>
              <a:rPr lang="en-US" dirty="0" smtClean="0"/>
              <a:t>conflict</a:t>
            </a:r>
          </a:p>
          <a:p>
            <a:pPr>
              <a:buFont typeface="Arial" pitchFamily="34" charset="0"/>
              <a:buChar char="•"/>
            </a:pPr>
            <a:r>
              <a:rPr lang="en-US" dirty="0"/>
              <a:t> Intervention and Community </a:t>
            </a:r>
            <a:r>
              <a:rPr lang="en-US" dirty="0" smtClean="0"/>
              <a:t>Mobilization</a:t>
            </a:r>
          </a:p>
          <a:p>
            <a:pPr>
              <a:buFont typeface="Arial" pitchFamily="34" charset="0"/>
              <a:buChar char="•"/>
            </a:pPr>
            <a:r>
              <a:rPr lang="en-US" dirty="0"/>
              <a:t> Framing of Terrorism – Jihad, Media and the Socio-Political </a:t>
            </a:r>
            <a:r>
              <a:rPr lang="en-US" dirty="0" smtClean="0"/>
              <a:t>Discourse</a:t>
            </a:r>
          </a:p>
          <a:p>
            <a:pPr>
              <a:buFont typeface="Arial" pitchFamily="34" charset="0"/>
              <a:buChar char="•"/>
            </a:pPr>
            <a:r>
              <a:rPr lang="en-US" dirty="0"/>
              <a:t>Evaluation of Existing Federal CT </a:t>
            </a:r>
            <a:r>
              <a:rPr lang="en-US" dirty="0" smtClean="0"/>
              <a:t>Efforts</a:t>
            </a:r>
          </a:p>
          <a:p>
            <a:pPr>
              <a:buFont typeface="Arial" pitchFamily="34" charset="0"/>
              <a:buChar char="•"/>
            </a:pPr>
            <a:r>
              <a:rPr lang="en-US" dirty="0"/>
              <a:t> Hopes and Dreams and the Future Trend of Domestic </a:t>
            </a:r>
            <a:r>
              <a:rPr lang="en-US" dirty="0" smtClean="0"/>
              <a:t>Terrorism</a:t>
            </a:r>
          </a:p>
          <a:p>
            <a:endParaRPr lang="en-US" dirty="0" smtClean="0"/>
          </a:p>
          <a:p>
            <a:r>
              <a:rPr lang="en-CA" b="1" u="sng" dirty="0" smtClean="0"/>
              <a:t>Part – III</a:t>
            </a:r>
          </a:p>
          <a:p>
            <a:pPr>
              <a:buFont typeface="Arial" pitchFamily="34" charset="0"/>
              <a:buChar char="•"/>
            </a:pPr>
            <a:r>
              <a:rPr lang="en-CA" b="1" dirty="0"/>
              <a:t> </a:t>
            </a:r>
            <a:r>
              <a:rPr lang="en-US" dirty="0" smtClean="0"/>
              <a:t>Recommendations</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332656"/>
            <a:ext cx="6984776" cy="646331"/>
          </a:xfrm>
          <a:prstGeom prst="rect">
            <a:avLst/>
          </a:prstGeom>
        </p:spPr>
        <p:txBody>
          <a:bodyPr wrap="square">
            <a:spAutoFit/>
          </a:bodyPr>
          <a:lstStyle/>
          <a:p>
            <a:pPr algn="ctr"/>
            <a:r>
              <a:rPr lang="en-US" b="1" dirty="0" smtClean="0"/>
              <a:t>EXCLUSION AND INCLUSION IN THE CT EFFORT REPORTED BY ORGANIZATIONS</a:t>
            </a:r>
            <a:endParaRPr lang="en-US" dirty="0"/>
          </a:p>
        </p:txBody>
      </p:sp>
      <p:pic>
        <p:nvPicPr>
          <p:cNvPr id="3" name="Picture 2"/>
          <p:cNvPicPr/>
          <p:nvPr/>
        </p:nvPicPr>
        <p:blipFill>
          <a:blip r:embed="rId2" cstate="print">
            <a:extLst>
              <a:ext uri="{28A0092B-C50C-407E-A947-70E740481C1C}">
                <a14:useLocalDpi xmlns="" xmlns:a14="http://schemas.microsoft.com/office/drawing/2010/main" val="0"/>
              </a:ext>
            </a:extLst>
          </a:blip>
          <a:stretch>
            <a:fillRect/>
          </a:stretch>
        </p:blipFill>
        <p:spPr>
          <a:xfrm>
            <a:off x="899592" y="1052737"/>
            <a:ext cx="7776863" cy="5400599"/>
          </a:xfrm>
          <a:prstGeom prst="rect">
            <a:avLst/>
          </a:prstGeom>
        </p:spPr>
      </p:pic>
    </p:spTree>
    <p:extLst>
      <p:ext uri="{BB962C8B-B14F-4D97-AF65-F5344CB8AC3E}">
        <p14:creationId xmlns="" xmlns:p14="http://schemas.microsoft.com/office/powerpoint/2010/main" val="409742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1332990474"/>
              </p:ext>
            </p:extLst>
          </p:nvPr>
        </p:nvGraphicFramePr>
        <p:xfrm>
          <a:off x="755576" y="548680"/>
          <a:ext cx="7488831"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90739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2276872"/>
            <a:ext cx="2160240"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effectLst>
                  <a:outerShdw blurRad="38100" dist="38100" dir="2700000" algn="tl">
                    <a:srgbClr val="000000">
                      <a:alpha val="43137"/>
                    </a:srgbClr>
                  </a:outerShdw>
                </a:effectLst>
              </a:rPr>
              <a:t>Radicalization</a:t>
            </a:r>
            <a:r>
              <a:rPr lang="en-CA" dirty="0" smtClean="0"/>
              <a:t> </a:t>
            </a:r>
            <a:endParaRPr lang="en-CA" dirty="0"/>
          </a:p>
        </p:txBody>
      </p:sp>
      <p:sp>
        <p:nvSpPr>
          <p:cNvPr id="3" name="Right Arrow 2"/>
          <p:cNvSpPr/>
          <p:nvPr/>
        </p:nvSpPr>
        <p:spPr>
          <a:xfrm rot="19942871">
            <a:off x="2598848" y="1589673"/>
            <a:ext cx="1934008" cy="971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ight Arrow 3"/>
          <p:cNvSpPr/>
          <p:nvPr/>
        </p:nvSpPr>
        <p:spPr>
          <a:xfrm rot="1429553">
            <a:off x="2549314" y="4054197"/>
            <a:ext cx="1897431" cy="10813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4572000" y="908720"/>
            <a:ext cx="230425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Radicalization of thoughts</a:t>
            </a:r>
            <a:endParaRPr lang="en-CA" dirty="0"/>
          </a:p>
        </p:txBody>
      </p:sp>
      <p:sp>
        <p:nvSpPr>
          <p:cNvPr id="6" name="Rectangle 5"/>
          <p:cNvSpPr/>
          <p:nvPr/>
        </p:nvSpPr>
        <p:spPr>
          <a:xfrm>
            <a:off x="4716016" y="4581128"/>
            <a:ext cx="230425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Radicalization in actions</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60648"/>
            <a:ext cx="5832648" cy="646331"/>
          </a:xfrm>
          <a:prstGeom prst="rect">
            <a:avLst/>
          </a:prstGeom>
        </p:spPr>
        <p:txBody>
          <a:bodyPr wrap="square">
            <a:spAutoFit/>
          </a:bodyPr>
          <a:lstStyle/>
          <a:p>
            <a:pPr algn="ctr"/>
            <a:r>
              <a:rPr lang="en-US" b="1" dirty="0" smtClean="0"/>
              <a:t>JIHAD AND TERRORISM PERCEPTION REPORTED BY ORGANIZATIONS</a:t>
            </a:r>
            <a:endParaRPr lang="en-US" dirty="0"/>
          </a:p>
        </p:txBody>
      </p:sp>
      <p:graphicFrame>
        <p:nvGraphicFramePr>
          <p:cNvPr id="3" name="Chart 2"/>
          <p:cNvGraphicFramePr/>
          <p:nvPr>
            <p:extLst>
              <p:ext uri="{D42A27DB-BD31-4B8C-83A1-F6EECF244321}">
                <p14:modId xmlns="" xmlns:p14="http://schemas.microsoft.com/office/powerpoint/2010/main" val="355098305"/>
              </p:ext>
            </p:extLst>
          </p:nvPr>
        </p:nvGraphicFramePr>
        <p:xfrm>
          <a:off x="1043608" y="908720"/>
          <a:ext cx="7272808" cy="511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4121985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04664"/>
            <a:ext cx="4572000" cy="646331"/>
          </a:xfrm>
          <a:prstGeom prst="rect">
            <a:avLst/>
          </a:prstGeom>
        </p:spPr>
        <p:txBody>
          <a:bodyPr>
            <a:spAutoFit/>
          </a:bodyPr>
          <a:lstStyle/>
          <a:p>
            <a:pPr algn="ctr"/>
            <a:r>
              <a:rPr lang="en-US" b="1" dirty="0" smtClean="0"/>
              <a:t>‘JIHAD’ AND ITS USE REPORTED BY ORGANIZATIONS</a:t>
            </a:r>
            <a:endParaRPr lang="en-US" dirty="0"/>
          </a:p>
        </p:txBody>
      </p:sp>
      <p:graphicFrame>
        <p:nvGraphicFramePr>
          <p:cNvPr id="3" name="Chart 2"/>
          <p:cNvGraphicFramePr/>
          <p:nvPr>
            <p:extLst>
              <p:ext uri="{D42A27DB-BD31-4B8C-83A1-F6EECF244321}">
                <p14:modId xmlns="" xmlns:p14="http://schemas.microsoft.com/office/powerpoint/2010/main" val="3908065376"/>
              </p:ext>
            </p:extLst>
          </p:nvPr>
        </p:nvGraphicFramePr>
        <p:xfrm>
          <a:off x="1187624" y="1340768"/>
          <a:ext cx="6696744"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048317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260648"/>
            <a:ext cx="4767395" cy="369332"/>
          </a:xfrm>
          <a:prstGeom prst="rect">
            <a:avLst/>
          </a:prstGeom>
        </p:spPr>
        <p:txBody>
          <a:bodyPr wrap="none">
            <a:spAutoFit/>
          </a:bodyPr>
          <a:lstStyle/>
          <a:p>
            <a:r>
              <a:rPr lang="en-US" b="1" u="sng" dirty="0" smtClean="0"/>
              <a:t>EVALUATION OF EXISTING FEDERAL CT EFFORTS </a:t>
            </a:r>
            <a:endParaRPr lang="en-US" b="1" u="sng" dirty="0"/>
          </a:p>
        </p:txBody>
      </p:sp>
      <p:graphicFrame>
        <p:nvGraphicFramePr>
          <p:cNvPr id="3" name="Chart 2"/>
          <p:cNvGraphicFramePr/>
          <p:nvPr>
            <p:extLst>
              <p:ext uri="{D42A27DB-BD31-4B8C-83A1-F6EECF244321}">
                <p14:modId xmlns="" xmlns:p14="http://schemas.microsoft.com/office/powerpoint/2010/main" val="2382336719"/>
              </p:ext>
            </p:extLst>
          </p:nvPr>
        </p:nvGraphicFramePr>
        <p:xfrm>
          <a:off x="755576" y="908720"/>
          <a:ext cx="7632848"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183135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 xmlns:p14="http://schemas.microsoft.com/office/powerpoint/2010/main" val="4285666710"/>
              </p:ext>
            </p:extLst>
          </p:nvPr>
        </p:nvGraphicFramePr>
        <p:xfrm>
          <a:off x="683568" y="620688"/>
          <a:ext cx="7992888"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174879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26" descr="Presentation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63688" y="1334884"/>
            <a:ext cx="6048672" cy="454238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707904" y="620688"/>
            <a:ext cx="1908921" cy="523220"/>
          </a:xfrm>
          <a:prstGeom prst="rect">
            <a:avLst/>
          </a:prstGeom>
          <a:noFill/>
        </p:spPr>
        <p:txBody>
          <a:bodyPr wrap="none" rtlCol="0">
            <a:spAutoFit/>
          </a:bodyPr>
          <a:lstStyle/>
          <a:p>
            <a:pPr algn="ctr"/>
            <a:r>
              <a:rPr lang="en-US" sz="2800" b="1" dirty="0" smtClean="0"/>
              <a:t>Fear Matrix</a:t>
            </a:r>
            <a:endParaRPr lang="en-US" sz="2800" b="1" dirty="0"/>
          </a:p>
        </p:txBody>
      </p:sp>
      <p:pic>
        <p:nvPicPr>
          <p:cNvPr id="6" name="Picture 2" descr="https://encrypted-tbn0.gstatic.com/images?q=tbn:ANd9GcRUXv21O1kurSCWhNZUiB1u_eiRtd-FwEKb7X5oPqMfpQgsEfD9">
            <a:hlinkClick r:id="rId3"/>
          </p:cNvPr>
          <p:cNvPicPr>
            <a:picLocks noChangeAspect="1" noChangeArrowheads="1"/>
          </p:cNvPicPr>
          <p:nvPr/>
        </p:nvPicPr>
        <p:blipFill>
          <a:blip r:embed="rId4" cstate="print"/>
          <a:srcRect/>
          <a:stretch>
            <a:fillRect/>
          </a:stretch>
        </p:blipFill>
        <p:spPr bwMode="auto">
          <a:xfrm>
            <a:off x="0" y="0"/>
            <a:ext cx="1331640" cy="1586430"/>
          </a:xfrm>
          <a:prstGeom prst="rect">
            <a:avLst/>
          </a:prstGeom>
          <a:noFill/>
        </p:spPr>
      </p:pic>
    </p:spTree>
    <p:extLst>
      <p:ext uri="{BB962C8B-B14F-4D97-AF65-F5344CB8AC3E}">
        <p14:creationId xmlns="" xmlns:p14="http://schemas.microsoft.com/office/powerpoint/2010/main" val="2582658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8714" y="1772816"/>
            <a:ext cx="7675306" cy="2400657"/>
          </a:xfrm>
          <a:prstGeom prst="rect">
            <a:avLst/>
          </a:prstGeom>
          <a:noFill/>
        </p:spPr>
        <p:txBody>
          <a:bodyPr wrap="none" rtlCol="0">
            <a:spAutoFit/>
          </a:bodyPr>
          <a:lstStyle/>
          <a:p>
            <a:r>
              <a:rPr lang="en-US" sz="2000" b="1" dirty="0" smtClean="0"/>
              <a:t>Counter Terrorism is inherently political, thereby it is a struggle to win</a:t>
            </a:r>
            <a:r>
              <a:rPr lang="en-US" sz="2000" dirty="0" smtClean="0"/>
              <a:t>:</a:t>
            </a:r>
          </a:p>
          <a:p>
            <a:pPr>
              <a:lnSpc>
                <a:spcPct val="150000"/>
              </a:lnSpc>
            </a:pPr>
            <a:r>
              <a:rPr lang="en-US" sz="2000" dirty="0" smtClean="0"/>
              <a:t> </a:t>
            </a:r>
          </a:p>
          <a:p>
            <a:pPr marL="285750" indent="-285750">
              <a:lnSpc>
                <a:spcPct val="150000"/>
              </a:lnSpc>
              <a:buFont typeface="Arial" panose="020B0604020202020204" pitchFamily="34" charset="0"/>
              <a:buChar char="•"/>
            </a:pPr>
            <a:r>
              <a:rPr lang="en-US" sz="2000" dirty="0" smtClean="0"/>
              <a:t>Through political conversation. </a:t>
            </a:r>
          </a:p>
          <a:p>
            <a:pPr marL="285750" indent="-285750">
              <a:lnSpc>
                <a:spcPct val="150000"/>
              </a:lnSpc>
              <a:buFont typeface="Arial" panose="020B0604020202020204" pitchFamily="34" charset="0"/>
              <a:buChar char="•"/>
            </a:pPr>
            <a:r>
              <a:rPr lang="en-US" sz="2000" dirty="0" smtClean="0"/>
              <a:t>Influence over constituency and legitimacy.</a:t>
            </a:r>
          </a:p>
          <a:p>
            <a:pPr marL="285750" indent="-285750">
              <a:buFont typeface="Arial" panose="020B0604020202020204" pitchFamily="34" charset="0"/>
              <a:buChar char="•"/>
            </a:pPr>
            <a:endParaRPr lang="en-US" sz="2000" dirty="0"/>
          </a:p>
          <a:p>
            <a:r>
              <a:rPr lang="en-US" sz="2000" dirty="0" smtClean="0"/>
              <a:t>Source</a:t>
            </a:r>
            <a:r>
              <a:rPr lang="en-US" sz="2000" dirty="0"/>
              <a:t>: </a:t>
            </a:r>
            <a:r>
              <a:rPr lang="en-US" sz="2000" dirty="0" smtClean="0"/>
              <a:t>Professor Dr. Bill </a:t>
            </a:r>
            <a:r>
              <a:rPr lang="en-US" sz="2000" dirty="0" err="1" smtClean="0"/>
              <a:t>Braniff</a:t>
            </a:r>
            <a:r>
              <a:rPr lang="en-US" sz="2000" dirty="0" smtClean="0"/>
              <a:t>, University </a:t>
            </a:r>
            <a:r>
              <a:rPr lang="en-US" sz="2000" dirty="0"/>
              <a:t>of </a:t>
            </a:r>
            <a:r>
              <a:rPr lang="en-US" sz="2000" dirty="0" smtClean="0"/>
              <a:t>Maryland.</a:t>
            </a:r>
            <a:endParaRPr lang="en-US" sz="2000" dirty="0"/>
          </a:p>
        </p:txBody>
      </p:sp>
    </p:spTree>
    <p:extLst>
      <p:ext uri="{BB962C8B-B14F-4D97-AF65-F5344CB8AC3E}">
        <p14:creationId xmlns="" xmlns:p14="http://schemas.microsoft.com/office/powerpoint/2010/main" val="309933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3768" y="476672"/>
            <a:ext cx="3789371" cy="461665"/>
          </a:xfrm>
          <a:prstGeom prst="rect">
            <a:avLst/>
          </a:prstGeom>
        </p:spPr>
        <p:txBody>
          <a:bodyPr wrap="none">
            <a:spAutoFit/>
          </a:bodyPr>
          <a:lstStyle/>
          <a:p>
            <a:r>
              <a:rPr lang="en-CA" sz="2400" b="1" u="sng" dirty="0"/>
              <a:t>Part – </a:t>
            </a:r>
            <a:r>
              <a:rPr lang="en-CA" sz="2400" b="1" u="sng" dirty="0" smtClean="0"/>
              <a:t>III: </a:t>
            </a:r>
            <a:r>
              <a:rPr lang="en-US" sz="2400" b="1" u="sng" dirty="0" smtClean="0"/>
              <a:t>Recommendations</a:t>
            </a:r>
            <a:endParaRPr lang="en-US" sz="2400" b="1" u="sng" dirty="0"/>
          </a:p>
        </p:txBody>
      </p:sp>
      <p:sp>
        <p:nvSpPr>
          <p:cNvPr id="3" name="TextBox 2"/>
          <p:cNvSpPr txBox="1"/>
          <p:nvPr/>
        </p:nvSpPr>
        <p:spPr>
          <a:xfrm>
            <a:off x="467544" y="1634007"/>
            <a:ext cx="8352928" cy="4524315"/>
          </a:xfrm>
          <a:prstGeom prst="rect">
            <a:avLst/>
          </a:prstGeom>
          <a:noFill/>
        </p:spPr>
        <p:txBody>
          <a:bodyPr wrap="square" rtlCol="0">
            <a:spAutoFit/>
          </a:bodyPr>
          <a:lstStyle/>
          <a:p>
            <a:pPr marL="285750" indent="-285750">
              <a:buFont typeface="Arial" panose="020B0604020202020204" pitchFamily="34" charset="0"/>
              <a:buChar char="•"/>
            </a:pPr>
            <a:r>
              <a:rPr lang="en-US" dirty="0"/>
              <a:t>Similar qualitative studies should be undertaken with a larger </a:t>
            </a:r>
            <a:r>
              <a:rPr lang="en-US" dirty="0" smtClean="0"/>
              <a:t>sample.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We recommend exploring resources available at provincial and local levels, and ways to link them with federal resources to formulate a comprehensive federal-provincial CT framework based on community mobilization. </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Future research possibilities: the youth radicalization process, ECBOs and their contribution in terrorism interventions and foreign fighters of Canada and its future</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a:t>
            </a:r>
            <a:r>
              <a:rPr lang="en-US" dirty="0"/>
              <a:t>language used in the government official publications and strategies must take into account the religious sensitivities of a particular group of people. </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Ethically conducting research is imperative but while supplying the respondents with Informed Consent Form and asking them to sign it created an uneasy situation and it eventually shut down many respondents. We recommend that only verbal consent should be taken to conduct field work in the future</a:t>
            </a:r>
            <a:r>
              <a:rPr lang="en-US" dirty="0" smtClean="0"/>
              <a:t>.</a:t>
            </a:r>
            <a:endParaRPr lang="en-US" dirty="0"/>
          </a:p>
        </p:txBody>
      </p:sp>
      <p:pic>
        <p:nvPicPr>
          <p:cNvPr id="4"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Tree>
    <p:extLst>
      <p:ext uri="{BB962C8B-B14F-4D97-AF65-F5344CB8AC3E}">
        <p14:creationId xmlns="" xmlns:p14="http://schemas.microsoft.com/office/powerpoint/2010/main" val="221616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Rectangle 2"/>
          <p:cNvSpPr/>
          <p:nvPr/>
        </p:nvSpPr>
        <p:spPr>
          <a:xfrm>
            <a:off x="827584" y="2060848"/>
            <a:ext cx="7632848" cy="3139321"/>
          </a:xfrm>
          <a:prstGeom prst="rect">
            <a:avLst/>
          </a:prstGeom>
        </p:spPr>
        <p:txBody>
          <a:bodyPr wrap="square">
            <a:spAutoFit/>
          </a:bodyPr>
          <a:lstStyle/>
          <a:p>
            <a:r>
              <a:rPr lang="en-CA" b="1" u="sng" dirty="0" smtClean="0"/>
              <a:t>Part – I</a:t>
            </a:r>
          </a:p>
          <a:p>
            <a:pPr>
              <a:buFont typeface="Arial" pitchFamily="34" charset="0"/>
              <a:buChar char="•"/>
            </a:pPr>
            <a:endParaRPr lang="en-CA" b="1" u="sng" dirty="0"/>
          </a:p>
          <a:p>
            <a:pPr>
              <a:buFont typeface="Arial" pitchFamily="34" charset="0"/>
              <a:buChar char="•"/>
            </a:pPr>
            <a:r>
              <a:rPr lang="en-US" dirty="0" smtClean="0"/>
              <a:t> The </a:t>
            </a:r>
            <a:r>
              <a:rPr lang="en-US" dirty="0"/>
              <a:t>Muslim community in Canada, if not throughout the West, perceives itself as a community under attack. Every Muslim is a potential terrorist, despite the nuances that exist within government policy statements. If not, why is government engagement undertaken by security </a:t>
            </a:r>
            <a:r>
              <a:rPr lang="en-US" dirty="0" smtClean="0"/>
              <a:t>agencies only?</a:t>
            </a:r>
          </a:p>
          <a:p>
            <a:pPr>
              <a:buFont typeface="Arial" pitchFamily="34" charset="0"/>
              <a:buChar char="•"/>
            </a:pPr>
            <a:endParaRPr lang="en-US" dirty="0" smtClean="0"/>
          </a:p>
          <a:p>
            <a:pPr>
              <a:buFont typeface="Arial" pitchFamily="34" charset="0"/>
              <a:buChar char="•"/>
            </a:pPr>
            <a:r>
              <a:rPr lang="en-US" dirty="0" smtClean="0"/>
              <a:t> The </a:t>
            </a:r>
            <a:r>
              <a:rPr lang="en-US" dirty="0"/>
              <a:t>net result is an atmosphere of suspicion and fear within Canada’s Muslim community, which, naturally, directly affects the engagement process between state agencies and the community. </a:t>
            </a:r>
            <a:endParaRPr lang="en-CA" b="1" u="sng" dirty="0" smtClean="0"/>
          </a:p>
          <a:p>
            <a:pPr>
              <a:buFont typeface="Arial" pitchFamily="34" charset="0"/>
              <a:buChar char="•"/>
            </a:pPr>
            <a:endParaRPr lang="en-CA" b="1" u="sng"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179512" y="2348880"/>
            <a:ext cx="8964488" cy="2308324"/>
          </a:xfrm>
          <a:prstGeom prst="rect">
            <a:avLst/>
          </a:prstGeom>
          <a:noFill/>
        </p:spPr>
        <p:txBody>
          <a:bodyPr wrap="square" rtlCol="0">
            <a:spAutoFit/>
          </a:bodyPr>
          <a:lstStyle/>
          <a:p>
            <a:r>
              <a:rPr lang="en-CA" sz="2400" b="1" dirty="0" smtClean="0"/>
              <a:t>Two questions</a:t>
            </a:r>
            <a:r>
              <a:rPr lang="en-CA" sz="2400" dirty="0" smtClean="0"/>
              <a:t>:</a:t>
            </a:r>
          </a:p>
          <a:p>
            <a:endParaRPr lang="en-CA" sz="2400" dirty="0" smtClean="0"/>
          </a:p>
          <a:p>
            <a:pPr marL="342900" indent="-342900">
              <a:buAutoNum type="arabicPeriod"/>
            </a:pPr>
            <a:r>
              <a:rPr lang="en-CA" sz="2400" dirty="0" smtClean="0"/>
              <a:t>Can we liberate terrorism discourse from ‘taboo’? </a:t>
            </a:r>
          </a:p>
          <a:p>
            <a:pPr marL="342900" indent="-342900"/>
            <a:endParaRPr lang="en-CA" sz="2400" dirty="0" smtClean="0"/>
          </a:p>
          <a:p>
            <a:pPr marL="342900" indent="-342900">
              <a:buAutoNum type="arabicPeriod"/>
            </a:pPr>
            <a:r>
              <a:rPr lang="en-CA" sz="2400" dirty="0" smtClean="0"/>
              <a:t>Have we done enough in terms of community based intervention? Can we do more?</a:t>
            </a:r>
            <a:endParaRPr lang="en-CA"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4835"/>
            <a:ext cx="8532440" cy="688283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Rectangle 2"/>
          <p:cNvSpPr/>
          <p:nvPr/>
        </p:nvSpPr>
        <p:spPr>
          <a:xfrm>
            <a:off x="3295419" y="6488668"/>
            <a:ext cx="5848581" cy="369332"/>
          </a:xfrm>
          <a:prstGeom prst="rect">
            <a:avLst/>
          </a:prstGeom>
        </p:spPr>
        <p:txBody>
          <a:bodyPr wrap="square">
            <a:spAutoFit/>
          </a:bodyPr>
          <a:lstStyle/>
          <a:p>
            <a:r>
              <a:rPr lang="en-US" dirty="0"/>
              <a:t>http://www.cagle.com/2013/04/marathon-terrorism/</a:t>
            </a:r>
          </a:p>
        </p:txBody>
      </p:sp>
    </p:spTree>
    <p:extLst>
      <p:ext uri="{BB962C8B-B14F-4D97-AF65-F5344CB8AC3E}">
        <p14:creationId xmlns="" xmlns:p14="http://schemas.microsoft.com/office/powerpoint/2010/main" val="275796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179512" y="2132856"/>
            <a:ext cx="8964488" cy="3139321"/>
          </a:xfrm>
          <a:prstGeom prst="rect">
            <a:avLst/>
          </a:prstGeom>
          <a:noFill/>
        </p:spPr>
        <p:txBody>
          <a:bodyPr wrap="square" rtlCol="0">
            <a:spAutoFit/>
          </a:bodyPr>
          <a:lstStyle/>
          <a:p>
            <a:pPr>
              <a:buFont typeface="Arial" pitchFamily="34" charset="0"/>
              <a:buChar char="•"/>
            </a:pPr>
            <a:r>
              <a:rPr lang="en-US" dirty="0" smtClean="0"/>
              <a:t> </a:t>
            </a:r>
            <a:r>
              <a:rPr lang="en-US" b="1" dirty="0" smtClean="0"/>
              <a:t>Phase One</a:t>
            </a:r>
            <a:r>
              <a:rPr lang="en-US" dirty="0" smtClean="0"/>
              <a:t>: </a:t>
            </a:r>
            <a:r>
              <a:rPr lang="en-US" dirty="0"/>
              <a:t>The reviews of relevant literature, an analysis of existing CT are undertaken</a:t>
            </a:r>
            <a:r>
              <a:rPr lang="en-US" dirty="0" smtClean="0"/>
              <a:t>. </a:t>
            </a:r>
            <a:r>
              <a:rPr lang="en-US" dirty="0"/>
              <a:t>an analysis of pertinent information from STATSCAN datasets (National household survey-NHS, 2011, Profile of Visible Minority Datasets, General Social Survey (GSS</a:t>
            </a:r>
            <a:r>
              <a:rPr lang="en-US" dirty="0" smtClean="0"/>
              <a:t>).</a:t>
            </a:r>
          </a:p>
          <a:p>
            <a:pPr>
              <a:buFont typeface="Arial" pitchFamily="34" charset="0"/>
              <a:buChar char="•"/>
            </a:pPr>
            <a:endParaRPr lang="en-US" dirty="0" smtClean="0"/>
          </a:p>
          <a:p>
            <a:pPr>
              <a:buFont typeface="Arial" pitchFamily="34" charset="0"/>
              <a:buChar char="•"/>
            </a:pPr>
            <a:r>
              <a:rPr lang="en-US" dirty="0" smtClean="0"/>
              <a:t> </a:t>
            </a:r>
            <a:r>
              <a:rPr lang="en-US" b="1" dirty="0" smtClean="0"/>
              <a:t>Phase Two</a:t>
            </a:r>
            <a:r>
              <a:rPr lang="en-US" dirty="0" smtClean="0"/>
              <a:t>: </a:t>
            </a:r>
            <a:r>
              <a:rPr lang="en-US" dirty="0"/>
              <a:t>The generation of the formal research methodology and questionnaire, tested in a pilot study undertaken involving one FBO and one </a:t>
            </a:r>
            <a:r>
              <a:rPr lang="en-US" dirty="0" smtClean="0"/>
              <a:t>ECBO.</a:t>
            </a:r>
          </a:p>
          <a:p>
            <a:pPr>
              <a:buFont typeface="Arial" pitchFamily="34" charset="0"/>
              <a:buChar char="•"/>
            </a:pPr>
            <a:endParaRPr lang="en-US" dirty="0" smtClean="0"/>
          </a:p>
          <a:p>
            <a:pPr>
              <a:buFont typeface="Arial" pitchFamily="34" charset="0"/>
              <a:buChar char="•"/>
            </a:pPr>
            <a:r>
              <a:rPr lang="en-US" dirty="0" smtClean="0"/>
              <a:t> </a:t>
            </a:r>
            <a:r>
              <a:rPr lang="en-US" b="1" dirty="0" smtClean="0"/>
              <a:t>Phase Three</a:t>
            </a:r>
            <a:r>
              <a:rPr lang="en-US" dirty="0" smtClean="0"/>
              <a:t>: </a:t>
            </a:r>
            <a:r>
              <a:rPr lang="en-US" dirty="0"/>
              <a:t>Primary research was conducted with a selected FECBOs and few student based organizations through in-depth, semi-structured interviews with leaders/key members.</a:t>
            </a:r>
            <a:endParaRPr lang="en-US" dirty="0" smtClean="0"/>
          </a:p>
          <a:p>
            <a:pPr>
              <a:buFont typeface="Arial" pitchFamily="34" charset="0"/>
              <a:buChar char="•"/>
            </a:pPr>
            <a:endParaRPr lang="en-US" dirty="0" smtClean="0"/>
          </a:p>
          <a:p>
            <a:pPr>
              <a:buFont typeface="Arial" pitchFamily="34" charset="0"/>
              <a:buChar char="•"/>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107504" y="1700808"/>
            <a:ext cx="8856984" cy="2308324"/>
          </a:xfrm>
          <a:prstGeom prst="rect">
            <a:avLst/>
          </a:prstGeom>
          <a:noFill/>
        </p:spPr>
        <p:txBody>
          <a:bodyPr wrap="square" rtlCol="0">
            <a:spAutoFit/>
          </a:bodyPr>
          <a:lstStyle/>
          <a:p>
            <a:pPr>
              <a:buFont typeface="Arial" pitchFamily="34" charset="0"/>
              <a:buChar char="•"/>
            </a:pPr>
            <a:r>
              <a:rPr lang="en-US" dirty="0" smtClean="0"/>
              <a:t> We used purposive </a:t>
            </a:r>
            <a:r>
              <a:rPr lang="en-US" dirty="0"/>
              <a:t>sampling by only focusing on the key leaders and personalities of each FBO, ECBO and student organization. We collected data from two sources: first from interviewing individuals and also from holding focus group discussions</a:t>
            </a:r>
            <a:r>
              <a:rPr lang="en-US" dirty="0" smtClean="0"/>
              <a:t>. Participant observations were also carried out in 5 events.</a:t>
            </a:r>
          </a:p>
          <a:p>
            <a:pPr>
              <a:buFont typeface="Arial" pitchFamily="34" charset="0"/>
              <a:buChar char="•"/>
            </a:pPr>
            <a:endParaRPr lang="en-US" dirty="0" smtClean="0"/>
          </a:p>
          <a:p>
            <a:pPr>
              <a:buFont typeface="Arial" pitchFamily="34" charset="0"/>
              <a:buChar char="•"/>
            </a:pPr>
            <a:r>
              <a:rPr lang="en-US" dirty="0" smtClean="0"/>
              <a:t> Qualitative study (ethnographic).</a:t>
            </a:r>
          </a:p>
          <a:p>
            <a:pPr>
              <a:buFont typeface="Arial" pitchFamily="34" charset="0"/>
              <a:buChar char="•"/>
            </a:pPr>
            <a:endParaRPr lang="en-US" dirty="0" smtClean="0"/>
          </a:p>
          <a:p>
            <a:pPr>
              <a:buFont typeface="Arial" pitchFamily="34" charset="0"/>
              <a:buChar char="•"/>
            </a:pPr>
            <a:r>
              <a:rPr lang="en-US" dirty="0" smtClean="0"/>
              <a:t> QSR </a:t>
            </a:r>
            <a:r>
              <a:rPr lang="en-US" dirty="0" err="1" smtClean="0"/>
              <a:t>nVivo</a:t>
            </a:r>
            <a:r>
              <a:rPr lang="en-US" dirty="0" smtClean="0"/>
              <a:t> 10 used for data analysis and report generation.</a:t>
            </a:r>
            <a:endParaRPr lang="en-CA" dirty="0"/>
          </a:p>
        </p:txBody>
      </p:sp>
      <p:sp>
        <p:nvSpPr>
          <p:cNvPr id="14338" name="AutoShape 2" descr="data:image/jpeg;base64,/9j/4AAQSkZJRgABAQAAAQABAAD/2wCEAAkGBg8NDw8PDhAPDw8NFBAQEA4NDw4MDg4PFBAVFBQQFBQXGyYeFxkjGRUSHy8gIycpLCwtFR4xNTAqNSYrLCkBCQoKDgwOGg8PGi8lHyQ1LSwsLCwyLDQtNTUpKSktLiwsLCwsLCwsLCksNCwsLCwsLCkvLC0pLCksLCopLCksLP/AABEIAHcA+AMBIgACEQEDEQH/xAAcAAEAAQUBAQAAAAAAAAAAAAAABAECAwUHBgj/xAA/EAABAwIDAwcKAwgDAQAAAAABAAIDBBESITEFUXEGM0FhgZGxBxMUIjJyc6GywVK00SMkNEJTgpLwNUOiFf/EABoBAQACAwEAAAAAAAAAAAAAAAADBQECBAb/xAAwEQACAQIEBAQEBwEAAAAAAAAAAQIDEQQSITEzQYGxQnHB8AUyUWETFCKRodHxI//aAAwDAQACEQMRAD8A7HU1JJIGQHzUZEQyEWk2tyzoqOUQzSEPtiIY10gbnobaFXU/LLZ8ns1MQJ6HksPzW6pzauk7EbqQTs2rm5RYIa6GTm5Y3+49rvArPZaWsb3uEREMhERAEREAREQBERAEREAREQBERAEREAREQBERAEREBLpak3wuzvoUUaPUcR4ohgtQIgQycK5RwhtTNb8czjnfM1MtytSStttYl1VU3uf2s44D0mXJax8BB8F6DB8CPXuzzONkvzEl5dkWB548VOpdtTx283PNHbobI9o7gbKA9hCxldTV9znX1R6eDlztCPSoc4Doe1jvtdbaDynVjfbbDJxaW+BXhGSG9uzPoW/bsuJ9zHUMIs4jFYHIAgHPLUDv3KCdKj4or9ieNTEeGT/f+z1cPlYcOcpQd5jmI+Rb910KKTE1rtMQDrbri64btCFsUYYSHOAJa4A5jEb8Ojffq6e30fNR+4z6QqzGUqcEnBWvctcFVqTclUd7WMqIiryyCIiAIiIAiIgCIiAIiIAiIgCIiAIiIAiIgLo9RxHiiR6jiPFEBaiIgOGV/wDFVXxqj8zMo8zLjrCy7UcRU1Nv61R+ZlWKPRehwXAj17s8n8R0xMn5dkQZjko5Kl17LWI0PyKixtueC6jWD/TcNiJ6lI8xbR3yVLqjqsDoKGG5PYzNjLgbWuOgdK7/AEfNR+4z6Qvng1QINjY59S+hqPmovcZ9IVV8RekevoW/wyLWa/29TMiIqkuAiIgCIiAIiIAiIgCIiAIsdRNgbitfqWtlqHvzNwOq4Cmp0XPU562IjS03ZtkWCiN2C/X4rFXVRacLcj0laqm3LKjaVZRp52TCUBWsjonvzJtf8VySrZInwm9+0aKX8GLdlLUg/MzSzOGhtUWGlnxtv0jIrMudpxdmdcZKSui6PUcR4okeo4jxRYNi1VVEQHCdqj95qeqao7vSZViZoFI2oP3qp+LP+ZlWOaHAbcLHeF6HBcGPXuzynxHjy6dkRqjPIqGyPCT8usKXLmVlZEC377l1nKpZURWUMk3qxi7gMVr2yFv1Vjtiz53AsNSXCwGZueqwKsq5XRuGElpHS0kH5KMK6UG4keNB7TswNB1jIKKWbkWFHLlV0Sdo7PbHG72w8NuQ4tIBxYC3Ib753X0LQ81F8OP6Avmqoq3uY4Oe4g3JBJNzvK+laDmYvhx/QFV4/aPX0LTBL5jOitlkwtc78IJtwF1pOTfK+DaJe1gdG9ljgkw3c0/zC2qrlFtXR3OcU1FvVm9RazlDt1lBD557HPGINwssDn05qPtjlQ2kp4al0Uj2TYcmFt2Ym4he/cihJ2sYlVjG93sbtFgoaxs8UcrPZlaHDgRotZtjlQylngpvNvllqNBGW+pdwALr9p7EUW3ZGZTjFZm9DdItNtjlOykqKencx7nVJaGuaW4W4nhmd+srHt7lbHQTRRSxvLZsxK0twNGIB1755XBWVCTtZbmrqwje723N6iLTR8p2PrXUTGPc5gu+QFuBlhcg9PSO9aqLexvKSja/M3KLRcoeWMFCRGQ6WY6RR5kbsR6FqIvKOWOHpVFPTsdo/wBZ3ycxvyupFSm1dIiliKUXlbPZSRhwscwou0RZjbb/ALFZ6WqZMxskTg9jxdrm5ghYdpeyOP2KzSvnSNcRb8OTRkoebHb4qFWC8vcptDzY7fFQ6vne1qmp8WXU563Ah07GzWGsF2OWZYqv2HcFyw+ZHbV+R+TI+y9Hdn3U1Qtl6O7Pupqkr8RkWF4S98y5mo4jxRGajiPFFCdJagREBw/aLb1c43zTjvqZVKrKUvbiH8tzxGv6qyVl62bqmqD3VEq2jsr/AO71eYaVqUevdnnMXDNWnf7dkeVfqVlboFhl1J33KvLlYXKlrQhbQGI9Y0P2WrebaqdPJdx4qLML8ehQyZY0f0pIiynI8D4L6doOZi+HH9AXy9UOs13UD4L6iohaKIbmM+gKrxz+Xr6F1g1oytXzcnuP+krk2xdkzikG0KQnz1NI4PYM8UYa03A6dTcdIXWavm5Pcf8ASV5TyXfwL/iu+hq5aUnGDfl6jEU1Uqxi/o/Qgcrdux1+ymyssD5yMSMvcxvsbjhuXpX7MFXs1kB/7IY8J3PDAWnvsvEcueTLqMulgBFNUEY2N9mOQG7Qeq5Nt2Y6V0XY38NT/Cj+gLapaMIuP1NaOaVSUai1sk/57nlvJtta8E1PL6rqQ4vWyLYze4N/wuDu8LByRB2jtCpr3g4IvUivoL3DRxDRf+9arlxTvoauSSIlrK6N2K3STYSDjoe1e65KbI9DpIoiLPIxye+7M92Q7FtUsoua8XtmlFSlNUpeD2jzfLf/AJPZnvRfmGrbcv8AY/pNG5wF3095G21LbWe3u8AtRy3/AOT2Z70X5hq945oIIOYORB6QehaOWVQa96ksYKpKrF87djzGw+U7f/l+kvILqZpY8E6yNFmjt9XvULyd0Dmwz1st3SVJJBOpa0kk/wBzie4LyO0NlzwVMmzYycE8sZY3PNueB3ABxv7gXXKOkbBGyJg9SNoYOAFltVtCOni7GmHcqs05eDTr/h4zyc0gqPSK6az55JC0E54PVDiRuviA4NC9pVUrJmOjlaHseLFrswQvBsdNsColtE+ahqDiBZcmMjQX0BANs9QBuU2t8pUbm4aKKWad2TQWGzTvIGZ4BYqQlOWaOxmjVp0qeSejW6+v93LfJ650U1fR4i6OnfdhOdvXe09+Fp43Xq9p+yOP2K0/Irk8+jikknzqKkh8lzcttchvG7nE8VuNp+yOP2KXTrXRlRccNZ+9TJQ82O3xUKrP7X/FTaHmx2+KwbQpyTiGe/8AVZptKq7/AHMVYt0I25WJyw1h/Zu4KJDtEgWcL26RqrKiqdLYAZbhmStY0JKWuxtPFQcHbd8jPszR3Z91NWCjgwNz1OZ/RZ1HVkpTbRPh4uNNJl0eo4jxRI9RxHiiiJy1ERAcSqwfS6g7pan8xIs0lfZrsW45j796bTgLKiZx0fJM4ZWy9Jl36rXV0lmHu/3uV3huFH3zZQ4tf9Ze+SMDRjLQP5iB81ZOS3I6qPSyEPbboz7gs9dOJLu0IB7QuqU9TgjQuro1T3rE5yo5ytGZAuBcgXOgudTwUbZ1xiVr6J7WDGxzPONJYXC2IW1HeO9fTdNzbPdb9IXzvtVodHdz2FwIIDACXOLQ0kkOIvhYz/FfRFN7DPdb4BVeKlmUevoW2GjlbXkZCFbHE1os0Bo3NAaPkrkXEdhR7A4WcAQeggEKoAGQyA6BkERAWyQtdbE1rraYmh1uF1ciICx8LXEEtaSNCWgkcCr0RAWmJpOLC3ENHYRiHarkRACL5HMHoOYWOOnYw3axjTva1rT8lkRAEIuiIAAiIgLHU7Dq0dyqyNrdABwVyLN3sa5Yp3sERFg2LmajiPFEj1HEeKIC1EIRAcY2y8efltl684cLWN/SZdexaTaMnqgbyu0bU5H0dXL56VjsdgDgeYw6xyJA6VbHyJ2e237tG639TFJ9RXfSxUacFGxXVsJKpNyvucHZLZwF9f8Af0UwU0j8mxyOv+GN7vALvcGxaWP2IIW8I2/opjGBvsgDgAEljb7I2hg8qtc+c4eSG0ZObo6kjricwf8Aqy2tN5LtqyawNj+JKweF13hFG8XN7EiwsOZx2n8jtc/np4W9r5bLsETMLWj8IA7hZXIoJ1JT3J4U4w2CIijJAiIgCIiAIiIAiIgCIiAIiIAiIgCIiAIiIC5mo4jxRViF3N4hUQEuppLnE3XpChkW1REBRFVEBRFVEBRFVEBRERAEVUQFEREAREQBERAEREAREQBERAEREARVRAUVzWk5BEQEympcOZ13blVEQwf/2Q==">
            <a:hlinkClick r:id="rId4"/>
          </p:cNvPr>
          <p:cNvSpPr>
            <a:spLocks noChangeAspect="1" noChangeArrowheads="1"/>
          </p:cNvSpPr>
          <p:nvPr/>
        </p:nvSpPr>
        <p:spPr bwMode="auto">
          <a:xfrm>
            <a:off x="101600" y="-677863"/>
            <a:ext cx="2952750" cy="1419226"/>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data:image/jpeg;base64,/9j/4AAQSkZJRgABAQAAAQABAAD/2wCEAAkGBg8NDw8PDhAPDw8NFBAQEA4NDw4MDg4PFBAVFBQQFBQXGyYeFxkjGRUSHy8gIycpLCwtFR4xNTAqNSYrLCkBCQoKDgwOGg8PGi8lHyQ1LSwsLCwyLDQtNTUpKSktLiwsLCwsLCwsLCksNCwsLCwsLCkvLC0pLCksLCopLCksLP/AABEIAHcA+AMBIgACEQEDEQH/xAAcAAEAAQUBAQAAAAAAAAAAAAAABAECAwUHBgj/xAA/EAABAwIDAwcKAwgDAQAAAAABAAIDBBESITEFUXEGM0FhgZGxBxMUIjJyc6GywVK00SMkNEJTgpLwNUOiFf/EABoBAQACAwEAAAAAAAAAAAAAAAADBQECBAb/xAAwEQACAQIEBAQEBwEAAAAAAAAAAQIDEQQSITEzQYGxQnHB8AUyUWETFCKRodHxI//aAAwDAQACEQMRAD8A7HU1JJIGQHzUZEQyEWk2tyzoqOUQzSEPtiIY10gbnobaFXU/LLZ8ns1MQJ6HksPzW6pzauk7EbqQTs2rm5RYIa6GTm5Y3+49rvArPZaWsb3uEREMhERAEREAREQBERAEREAREQBERAEREAREQBERAEREBLpak3wuzvoUUaPUcR4ohgtQIgQycK5RwhtTNb8czjnfM1MtytSStttYl1VU3uf2s44D0mXJax8BB8F6DB8CPXuzzONkvzEl5dkWB548VOpdtTx283PNHbobI9o7gbKA9hCxldTV9znX1R6eDlztCPSoc4Doe1jvtdbaDynVjfbbDJxaW+BXhGSG9uzPoW/bsuJ9zHUMIs4jFYHIAgHPLUDv3KCdKj4or9ieNTEeGT/f+z1cPlYcOcpQd5jmI+Rb910KKTE1rtMQDrbri64btCFsUYYSHOAJa4A5jEb8Ojffq6e30fNR+4z6QqzGUqcEnBWvctcFVqTclUd7WMqIiryyCIiAIiIAiIgCIiAIiIAiIgCIiAIiIAiIgLo9RxHiiR6jiPFEBaiIgOGV/wDFVXxqj8zMo8zLjrCy7UcRU1Nv61R+ZlWKPRehwXAj17s8n8R0xMn5dkQZjko5Kl17LWI0PyKixtueC6jWD/TcNiJ6lI8xbR3yVLqjqsDoKGG5PYzNjLgbWuOgdK7/AEfNR+4z6Qvng1QINjY59S+hqPmovcZ9IVV8RekevoW/wyLWa/29TMiIqkuAiIgCIiAIiIAiIgCIiAIsdRNgbitfqWtlqHvzNwOq4Cmp0XPU562IjS03ZtkWCiN2C/X4rFXVRacLcj0laqm3LKjaVZRp52TCUBWsjonvzJtf8VySrZInwm9+0aKX8GLdlLUg/MzSzOGhtUWGlnxtv0jIrMudpxdmdcZKSui6PUcR4okeo4jxRYNi1VVEQHCdqj95qeqao7vSZViZoFI2oP3qp+LP+ZlWOaHAbcLHeF6HBcGPXuzynxHjy6dkRqjPIqGyPCT8usKXLmVlZEC377l1nKpZURWUMk3qxi7gMVr2yFv1Vjtiz53AsNSXCwGZueqwKsq5XRuGElpHS0kH5KMK6UG4keNB7TswNB1jIKKWbkWFHLlV0Sdo7PbHG72w8NuQ4tIBxYC3Ib753X0LQ81F8OP6Avmqoq3uY4Oe4g3JBJNzvK+laDmYvhx/QFV4/aPX0LTBL5jOitlkwtc78IJtwF1pOTfK+DaJe1gdG9ljgkw3c0/zC2qrlFtXR3OcU1FvVm9RazlDt1lBD557HPGINwssDn05qPtjlQ2kp4al0Uj2TYcmFt2Ym4he/cihJ2sYlVjG93sbtFgoaxs8UcrPZlaHDgRotZtjlQylngpvNvllqNBGW+pdwALr9p7EUW3ZGZTjFZm9DdItNtjlOykqKencx7nVJaGuaW4W4nhmd+srHt7lbHQTRRSxvLZsxK0twNGIB1755XBWVCTtZbmrqwje723N6iLTR8p2PrXUTGPc5gu+QFuBlhcg9PSO9aqLexvKSja/M3KLRcoeWMFCRGQ6WY6RR5kbsR6FqIvKOWOHpVFPTsdo/wBZ3ycxvyupFSm1dIiliKUXlbPZSRhwscwou0RZjbb/ALFZ6WqZMxskTg9jxdrm5ghYdpeyOP2KzSvnSNcRb8OTRkoebHb4qFWC8vcptDzY7fFQ6vne1qmp8WXU563Ah07GzWGsF2OWZYqv2HcFyw+ZHbV+R+TI+y9Hdn3U1Qtl6O7Pupqkr8RkWF4S98y5mo4jxRGajiPFFCdJagREBw/aLb1c43zTjvqZVKrKUvbiH8tzxGv6qyVl62bqmqD3VEq2jsr/AO71eYaVqUevdnnMXDNWnf7dkeVfqVlboFhl1J33KvLlYXKlrQhbQGI9Y0P2WrebaqdPJdx4qLML8ehQyZY0f0pIiynI8D4L6doOZi+HH9AXy9UOs13UD4L6iohaKIbmM+gKrxz+Xr6F1g1oytXzcnuP+krk2xdkzikG0KQnz1NI4PYM8UYa03A6dTcdIXWavm5Pcf8ASV5TyXfwL/iu+hq5aUnGDfl6jEU1Uqxi/o/Qgcrdux1+ymyssD5yMSMvcxvsbjhuXpX7MFXs1kB/7IY8J3PDAWnvsvEcueTLqMulgBFNUEY2N9mOQG7Qeq5Nt2Y6V0XY38NT/Cj+gLapaMIuP1NaOaVSUai1sk/57nlvJtta8E1PL6rqQ4vWyLYze4N/wuDu8LByRB2jtCpr3g4IvUivoL3DRxDRf+9arlxTvoauSSIlrK6N2K3STYSDjoe1e65KbI9DpIoiLPIxye+7M92Q7FtUsoua8XtmlFSlNUpeD2jzfLf/AJPZnvRfmGrbcv8AY/pNG5wF3095G21LbWe3u8AtRy3/AOT2Z70X5hq945oIIOYORB6QehaOWVQa96ksYKpKrF87djzGw+U7f/l+kvILqZpY8E6yNFmjt9XvULyd0Dmwz1st3SVJJBOpa0kk/wBzie4LyO0NlzwVMmzYycE8sZY3PNueB3ABxv7gXXKOkbBGyJg9SNoYOAFltVtCOni7GmHcqs05eDTr/h4zyc0gqPSK6az55JC0E54PVDiRuviA4NC9pVUrJmOjlaHseLFrswQvBsdNsColtE+ahqDiBZcmMjQX0BANs9QBuU2t8pUbm4aKKWad2TQWGzTvIGZ4BYqQlOWaOxmjVp0qeSejW6+v93LfJ650U1fR4i6OnfdhOdvXe09+Fp43Xq9p+yOP2K0/Irk8+jikknzqKkh8lzcttchvG7nE8VuNp+yOP2KXTrXRlRccNZ+9TJQ82O3xUKrP7X/FTaHmx2+KwbQpyTiGe/8AVZptKq7/AHMVYt0I25WJyw1h/Zu4KJDtEgWcL26RqrKiqdLYAZbhmStY0JKWuxtPFQcHbd8jPszR3Z91NWCjgwNz1OZ/RZ1HVkpTbRPh4uNNJl0eo4jxRI9RxHiiiJy1ERAcSqwfS6g7pan8xIs0lfZrsW45j796bTgLKiZx0fJM4ZWy9Jl36rXV0lmHu/3uV3huFH3zZQ4tf9Ze+SMDRjLQP5iB81ZOS3I6qPSyEPbboz7gs9dOJLu0IB7QuqU9TgjQuro1T3rE5yo5ytGZAuBcgXOgudTwUbZ1xiVr6J7WDGxzPONJYXC2IW1HeO9fTdNzbPdb9IXzvtVodHdz2FwIIDACXOLQ0kkOIvhYz/FfRFN7DPdb4BVeKlmUevoW2GjlbXkZCFbHE1os0Bo3NAaPkrkXEdhR7A4WcAQeggEKoAGQyA6BkERAWyQtdbE1rraYmh1uF1ciICx8LXEEtaSNCWgkcCr0RAWmJpOLC3ENHYRiHarkRACL5HMHoOYWOOnYw3axjTva1rT8lkRAEIuiIAAiIgLHU7Dq0dyqyNrdABwVyLN3sa5Yp3sERFg2LmajiPFEj1HEeKIC1EIRAcY2y8efltl684cLWN/SZdexaTaMnqgbyu0bU5H0dXL56VjsdgDgeYw6xyJA6VbHyJ2e237tG639TFJ9RXfSxUacFGxXVsJKpNyvucHZLZwF9f8Af0UwU0j8mxyOv+GN7vALvcGxaWP2IIW8I2/opjGBvsgDgAEljb7I2hg8qtc+c4eSG0ZObo6kjricwf8Aqy2tN5LtqyawNj+JKweF13hFG8XN7EiwsOZx2n8jtc/np4W9r5bLsETMLWj8IA7hZXIoJ1JT3J4U4w2CIijJAiIgCIiAIiIAiIgCIiAIiIAiIgCIiAIiIC5mo4jxRViF3N4hUQEuppLnE3XpChkW1REBRFVEBRFVEBRFVEBRERAEVUQFEREAREQBERAEREAREQBERAEREARVRAUVzWk5BEQEympcOZ13blVEQwf/2Q==">
            <a:hlinkClick r:id="rId4"/>
          </p:cNvPr>
          <p:cNvSpPr>
            <a:spLocks noChangeAspect="1" noChangeArrowheads="1"/>
          </p:cNvSpPr>
          <p:nvPr/>
        </p:nvSpPr>
        <p:spPr bwMode="auto">
          <a:xfrm>
            <a:off x="101600" y="-677863"/>
            <a:ext cx="2952750" cy="1419226"/>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2" name="AutoShape 6" descr="data:image/jpeg;base64,/9j/4AAQSkZJRgABAQAAAQABAAD/2wCEAAkGBg8NDw8PDhAPDw8NFBAQEA4NDw4MDg4PFBAVFBQQFBQXGyYeFxkjGRUSHy8gIycpLCwtFR4xNTAqNSYrLCkBCQoKDgwOGg8PGi8lHyQ1LSwsLCwyLDQtNTUpKSktLiwsLCwsLCwsLCksNCwsLCwsLCkvLC0pLCksLCopLCksLP/AABEIAHcA+AMBIgACEQEDEQH/xAAcAAEAAQUBAQAAAAAAAAAAAAAABAECAwUHBgj/xAA/EAABAwIDAwcKAwgDAQAAAAABAAIDBBESITEFUXEGM0FhgZGxBxMUIjJyc6GywVK00SMkNEJTgpLwNUOiFf/EABoBAQACAwEAAAAAAAAAAAAAAAADBQECBAb/xAAwEQACAQIEBAQEBwEAAAAAAAAAAQIDEQQSITEzQYGxQnHB8AUyUWETFCKRodHxI//aAAwDAQACEQMRAD8A7HU1JJIGQHzUZEQyEWk2tyzoqOUQzSEPtiIY10gbnobaFXU/LLZ8ns1MQJ6HksPzW6pzauk7EbqQTs2rm5RYIa6GTm5Y3+49rvArPZaWsb3uEREMhERAEREAREQBERAEREAREQBERAEREAREQBERAEREBLpak3wuzvoUUaPUcR4ohgtQIgQycK5RwhtTNb8czjnfM1MtytSStttYl1VU3uf2s44D0mXJax8BB8F6DB8CPXuzzONkvzEl5dkWB548VOpdtTx283PNHbobI9o7gbKA9hCxldTV9znX1R6eDlztCPSoc4Doe1jvtdbaDynVjfbbDJxaW+BXhGSG9uzPoW/bsuJ9zHUMIs4jFYHIAgHPLUDv3KCdKj4or9ieNTEeGT/f+z1cPlYcOcpQd5jmI+Rb910KKTE1rtMQDrbri64btCFsUYYSHOAJa4A5jEb8Ojffq6e30fNR+4z6QqzGUqcEnBWvctcFVqTclUd7WMqIiryyCIiAIiIAiIgCIiAIiIAiIgCIiAIiIAiIgLo9RxHiiR6jiPFEBaiIgOGV/wDFVXxqj8zMo8zLjrCy7UcRU1Nv61R+ZlWKPRehwXAj17s8n8R0xMn5dkQZjko5Kl17LWI0PyKixtueC6jWD/TcNiJ6lI8xbR3yVLqjqsDoKGG5PYzNjLgbWuOgdK7/AEfNR+4z6Qvng1QINjY59S+hqPmovcZ9IVV8RekevoW/wyLWa/29TMiIqkuAiIgCIiAIiIAiIgCIiAIsdRNgbitfqWtlqHvzNwOq4Cmp0XPU562IjS03ZtkWCiN2C/X4rFXVRacLcj0laqm3LKjaVZRp52TCUBWsjonvzJtf8VySrZInwm9+0aKX8GLdlLUg/MzSzOGhtUWGlnxtv0jIrMudpxdmdcZKSui6PUcR4okeo4jxRYNi1VVEQHCdqj95qeqao7vSZViZoFI2oP3qp+LP+ZlWOaHAbcLHeF6HBcGPXuzynxHjy6dkRqjPIqGyPCT8usKXLmVlZEC377l1nKpZURWUMk3qxi7gMVr2yFv1Vjtiz53AsNSXCwGZueqwKsq5XRuGElpHS0kH5KMK6UG4keNB7TswNB1jIKKWbkWFHLlV0Sdo7PbHG72w8NuQ4tIBxYC3Ib753X0LQ81F8OP6Avmqoq3uY4Oe4g3JBJNzvK+laDmYvhx/QFV4/aPX0LTBL5jOitlkwtc78IJtwF1pOTfK+DaJe1gdG9ljgkw3c0/zC2qrlFtXR3OcU1FvVm9RazlDt1lBD557HPGINwssDn05qPtjlQ2kp4al0Uj2TYcmFt2Ym4he/cihJ2sYlVjG93sbtFgoaxs8UcrPZlaHDgRotZtjlQylngpvNvllqNBGW+pdwALr9p7EUW3ZGZTjFZm9DdItNtjlOykqKencx7nVJaGuaW4W4nhmd+srHt7lbHQTRRSxvLZsxK0twNGIB1755XBWVCTtZbmrqwje723N6iLTR8p2PrXUTGPc5gu+QFuBlhcg9PSO9aqLexvKSja/M3KLRcoeWMFCRGQ6WY6RR5kbsR6FqIvKOWOHpVFPTsdo/wBZ3ycxvyupFSm1dIiliKUXlbPZSRhwscwou0RZjbb/ALFZ6WqZMxskTg9jxdrm5ghYdpeyOP2KzSvnSNcRb8OTRkoebHb4qFWC8vcptDzY7fFQ6vne1qmp8WXU563Ah07GzWGsF2OWZYqv2HcFyw+ZHbV+R+TI+y9Hdn3U1Qtl6O7Pupqkr8RkWF4S98y5mo4jxRGajiPFFCdJagREBw/aLb1c43zTjvqZVKrKUvbiH8tzxGv6qyVl62bqmqD3VEq2jsr/AO71eYaVqUevdnnMXDNWnf7dkeVfqVlboFhl1J33KvLlYXKlrQhbQGI9Y0P2WrebaqdPJdx4qLML8ehQyZY0f0pIiynI8D4L6doOZi+HH9AXy9UOs13UD4L6iohaKIbmM+gKrxz+Xr6F1g1oytXzcnuP+krk2xdkzikG0KQnz1NI4PYM8UYa03A6dTcdIXWavm5Pcf8ASV5TyXfwL/iu+hq5aUnGDfl6jEU1Uqxi/o/Qgcrdux1+ymyssD5yMSMvcxvsbjhuXpX7MFXs1kB/7IY8J3PDAWnvsvEcueTLqMulgBFNUEY2N9mOQG7Qeq5Nt2Y6V0XY38NT/Cj+gLapaMIuP1NaOaVSUai1sk/57nlvJtta8E1PL6rqQ4vWyLYze4N/wuDu8LByRB2jtCpr3g4IvUivoL3DRxDRf+9arlxTvoauSSIlrK6N2K3STYSDjoe1e65KbI9DpIoiLPIxye+7M92Q7FtUsoua8XtmlFSlNUpeD2jzfLf/AJPZnvRfmGrbcv8AY/pNG5wF3095G21LbWe3u8AtRy3/AOT2Z70X5hq945oIIOYORB6QehaOWVQa96ksYKpKrF87djzGw+U7f/l+kvILqZpY8E6yNFmjt9XvULyd0Dmwz1st3SVJJBOpa0kk/wBzie4LyO0NlzwVMmzYycE8sZY3PNueB3ABxv7gXXKOkbBGyJg9SNoYOAFltVtCOni7GmHcqs05eDTr/h4zyc0gqPSK6az55JC0E54PVDiRuviA4NC9pVUrJmOjlaHseLFrswQvBsdNsColtE+ahqDiBZcmMjQX0BANs9QBuU2t8pUbm4aKKWad2TQWGzTvIGZ4BYqQlOWaOxmjVp0qeSejW6+v93LfJ650U1fR4i6OnfdhOdvXe09+Fp43Xq9p+yOP2K0/Irk8+jikknzqKkh8lzcttchvG7nE8VuNp+yOP2KXTrXRlRccNZ+9TJQ82O3xUKrP7X/FTaHmx2+KwbQpyTiGe/8AVZptKq7/AHMVYt0I25WJyw1h/Zu4KJDtEgWcL26RqrKiqdLYAZbhmStY0JKWuxtPFQcHbd8jPszR3Z91NWCjgwNz1OZ/RZ1HVkpTbRPh4uNNJl0eo4jxRI9RxHiiiJy1ERAcSqwfS6g7pan8xIs0lfZrsW45j796bTgLKiZx0fJM4ZWy9Jl36rXV0lmHu/3uV3huFH3zZQ4tf9Ze+SMDRjLQP5iB81ZOS3I6qPSyEPbboz7gs9dOJLu0IB7QuqU9TgjQuro1T3rE5yo5ytGZAuBcgXOgudTwUbZ1xiVr6J7WDGxzPONJYXC2IW1HeO9fTdNzbPdb9IXzvtVodHdz2FwIIDACXOLQ0kkOIvhYz/FfRFN7DPdb4BVeKlmUevoW2GjlbXkZCFbHE1os0Bo3NAaPkrkXEdhR7A4WcAQeggEKoAGQyA6BkERAWyQtdbE1rraYmh1uF1ciICx8LXEEtaSNCWgkcCr0RAWmJpOLC3ENHYRiHarkRACL5HMHoOYWOOnYw3axjTva1rT8lkRAEIuiIAAiIgLHU7Dq0dyqyNrdABwVyLN3sa5Yp3sERFg2LmajiPFEj1HEeKIC1EIRAcY2y8efltl684cLWN/SZdexaTaMnqgbyu0bU5H0dXL56VjsdgDgeYw6xyJA6VbHyJ2e237tG639TFJ9RXfSxUacFGxXVsJKpNyvucHZLZwF9f8Af0UwU0j8mxyOv+GN7vALvcGxaWP2IIW8I2/opjGBvsgDgAEljb7I2hg8qtc+c4eSG0ZObo6kjricwf8Aqy2tN5LtqyawNj+JKweF13hFG8XN7EiwsOZx2n8jtc/np4W9r5bLsETMLWj8IA7hZXIoJ1JT3J4U4w2CIijJAiIgCIiAIiIAiIgCIiAIiIAiIgCIiAIiIC5mo4jxRViF3N4hUQEuppLnE3XpChkW1REBRFVEBRFVEBRFVEBRERAEVUQFEREAREQBERAEREAREQBERAEREARVRAUVzWk5BEQEympcOZ13blVEQwf/2Q==">
            <a:hlinkClick r:id="rId5"/>
          </p:cNvPr>
          <p:cNvSpPr>
            <a:spLocks noChangeAspect="1" noChangeArrowheads="1"/>
          </p:cNvSpPr>
          <p:nvPr/>
        </p:nvSpPr>
        <p:spPr bwMode="auto">
          <a:xfrm>
            <a:off x="101600" y="-677863"/>
            <a:ext cx="2952750" cy="1419226"/>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4344" name="Picture 8" descr="https://encrypted-tbn2.gstatic.com/images?q=tbn:ANd9GcRRhzmraDq2uZ1yHNjeBl_GxkRgPoYl2y_DYWjpAQXrQtHtd4iIXA">
            <a:hlinkClick r:id="rId6"/>
          </p:cNvPr>
          <p:cNvPicPr>
            <a:picLocks noChangeAspect="1" noChangeArrowheads="1"/>
          </p:cNvPicPr>
          <p:nvPr/>
        </p:nvPicPr>
        <p:blipFill>
          <a:blip r:embed="rId7" cstate="print"/>
          <a:srcRect/>
          <a:stretch>
            <a:fillRect/>
          </a:stretch>
        </p:blipFill>
        <p:spPr bwMode="auto">
          <a:xfrm>
            <a:off x="2555776" y="4293096"/>
            <a:ext cx="3600822" cy="21372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941116" y="1700808"/>
            <a:ext cx="6769610" cy="400110"/>
          </a:xfrm>
          <a:prstGeom prst="rect">
            <a:avLst/>
          </a:prstGeom>
          <a:noFill/>
        </p:spPr>
        <p:txBody>
          <a:bodyPr wrap="none" rtlCol="0">
            <a:spAutoFit/>
          </a:bodyPr>
          <a:lstStyle/>
          <a:p>
            <a:r>
              <a:rPr lang="en-CA" sz="2000" b="1" dirty="0" smtClean="0"/>
              <a:t>What is a ‘community’? Who is included and who is excluded?</a:t>
            </a:r>
            <a:endParaRPr lang="en-CA" sz="2000" b="1" dirty="0"/>
          </a:p>
        </p:txBody>
      </p:sp>
      <p:sp>
        <p:nvSpPr>
          <p:cNvPr id="4" name="TextBox 3"/>
          <p:cNvSpPr txBox="1"/>
          <p:nvPr/>
        </p:nvSpPr>
        <p:spPr>
          <a:xfrm>
            <a:off x="107504" y="2276872"/>
            <a:ext cx="8964488" cy="3416320"/>
          </a:xfrm>
          <a:prstGeom prst="rect">
            <a:avLst/>
          </a:prstGeom>
          <a:noFill/>
        </p:spPr>
        <p:txBody>
          <a:bodyPr wrap="square" rtlCol="0">
            <a:spAutoFit/>
          </a:bodyPr>
          <a:lstStyle/>
          <a:p>
            <a:pPr>
              <a:buFont typeface="Arial" pitchFamily="34" charset="0"/>
              <a:buChar char="•"/>
            </a:pPr>
            <a:r>
              <a:rPr lang="en-CA" dirty="0" smtClean="0"/>
              <a:t> A community might generally be thought of as consisting of individuals, groups and institutions based in the same area and/or having shared interests.</a:t>
            </a:r>
          </a:p>
          <a:p>
            <a:endParaRPr lang="en-CA" dirty="0" smtClean="0"/>
          </a:p>
          <a:p>
            <a:pPr>
              <a:buFont typeface="Arial" pitchFamily="34" charset="0"/>
              <a:buChar char="•"/>
            </a:pPr>
            <a:r>
              <a:rPr lang="en-CA" dirty="0" smtClean="0"/>
              <a:t> The term community, however, is complex and widely debated, and subject to different interpretations that cover a variety of more ore less overlapping notions. ‘Communities of interest’ bring together individuals, groups and institutions that have one or more interests in common.</a:t>
            </a:r>
          </a:p>
          <a:p>
            <a:endParaRPr lang="en-CA" dirty="0" smtClean="0"/>
          </a:p>
          <a:p>
            <a:endParaRPr lang="en-CA" dirty="0" smtClean="0"/>
          </a:p>
          <a:p>
            <a:r>
              <a:rPr lang="en-CA" b="1" dirty="0" smtClean="0"/>
              <a:t>Source</a:t>
            </a:r>
            <a:r>
              <a:rPr lang="en-CA" dirty="0" smtClean="0"/>
              <a:t>: OSCE, Good practices in building Police-Public Partnerships, note 6 cited in Preventing terrorism and countering violent extremism and radicalization that lead to terrorism, a community policing approach, OSCE publication, 2014, p,61-62.</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4" name="TextBox 3"/>
          <p:cNvSpPr txBox="1"/>
          <p:nvPr/>
        </p:nvSpPr>
        <p:spPr>
          <a:xfrm>
            <a:off x="2555776" y="935479"/>
            <a:ext cx="3901324" cy="461665"/>
          </a:xfrm>
          <a:prstGeom prst="rect">
            <a:avLst/>
          </a:prstGeom>
          <a:noFill/>
        </p:spPr>
        <p:txBody>
          <a:bodyPr wrap="none" rtlCol="0">
            <a:spAutoFit/>
          </a:bodyPr>
          <a:lstStyle/>
          <a:p>
            <a:r>
              <a:rPr lang="en-US" sz="2400" b="1" dirty="0"/>
              <a:t>Research </a:t>
            </a:r>
            <a:r>
              <a:rPr lang="en-US" sz="2400" b="1" dirty="0" smtClean="0"/>
              <a:t>Participants’ Profile</a:t>
            </a:r>
            <a:endParaRPr lang="en-CA" sz="2400" dirty="0"/>
          </a:p>
        </p:txBody>
      </p:sp>
      <p:graphicFrame>
        <p:nvGraphicFramePr>
          <p:cNvPr id="5" name="Table 4"/>
          <p:cNvGraphicFramePr>
            <a:graphicFrameLocks noGrp="1"/>
          </p:cNvGraphicFramePr>
          <p:nvPr/>
        </p:nvGraphicFramePr>
        <p:xfrm>
          <a:off x="323528" y="1700808"/>
          <a:ext cx="7776864" cy="1941576"/>
        </p:xfrm>
        <a:graphic>
          <a:graphicData uri="http://schemas.openxmlformats.org/drawingml/2006/table">
            <a:tbl>
              <a:tblPr/>
              <a:tblGrid>
                <a:gridCol w="1746082"/>
                <a:gridCol w="3262746"/>
                <a:gridCol w="2768036"/>
              </a:tblGrid>
              <a:tr h="818992">
                <a:tc>
                  <a:txBody>
                    <a:bodyPr/>
                    <a:lstStyle/>
                    <a:p>
                      <a:pPr>
                        <a:lnSpc>
                          <a:spcPct val="150000"/>
                        </a:lnSpc>
                        <a:spcAft>
                          <a:spcPts val="0"/>
                        </a:spcAft>
                      </a:pPr>
                      <a:r>
                        <a:rPr lang="en-CA" sz="1400" b="1" dirty="0">
                          <a:solidFill>
                            <a:srgbClr val="000000"/>
                          </a:solidFill>
                          <a:latin typeface="+mn-lt"/>
                          <a:ea typeface="Calibri"/>
                          <a:cs typeface="Times New Roman"/>
                        </a:rPr>
                        <a:t>Number of participants</a:t>
                      </a:r>
                      <a:endParaRPr lang="en-CA" sz="1200" b="1" dirty="0">
                        <a:latin typeface="+mn-lt"/>
                        <a:ea typeface="Calibri"/>
                        <a:cs typeface="Times New Roman"/>
                      </a:endParaRPr>
                    </a:p>
                    <a:p>
                      <a:pPr>
                        <a:lnSpc>
                          <a:spcPct val="150000"/>
                        </a:lnSpc>
                        <a:spcAft>
                          <a:spcPts val="0"/>
                        </a:spcAft>
                      </a:pPr>
                      <a:r>
                        <a:rPr lang="en-CA" sz="1400" b="1" dirty="0">
                          <a:solidFill>
                            <a:srgbClr val="000000"/>
                          </a:solidFill>
                          <a:latin typeface="+mn-lt"/>
                          <a:ea typeface="Calibri"/>
                          <a:cs typeface="Times New Roman"/>
                        </a:rPr>
                        <a:t>(n=21)</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ctr">
                        <a:lnSpc>
                          <a:spcPct val="150000"/>
                        </a:lnSpc>
                        <a:spcAft>
                          <a:spcPts val="0"/>
                        </a:spcAft>
                      </a:pPr>
                      <a:r>
                        <a:rPr lang="en-CA" sz="1400" b="1" dirty="0">
                          <a:solidFill>
                            <a:srgbClr val="000000"/>
                          </a:solidFill>
                          <a:latin typeface="+mn-lt"/>
                          <a:ea typeface="Calibri"/>
                          <a:cs typeface="Times New Roman"/>
                        </a:rPr>
                        <a:t>Distribution (ECBOs and student groups)</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6695" algn="ctr">
                        <a:lnSpc>
                          <a:spcPct val="150000"/>
                        </a:lnSpc>
                        <a:spcAft>
                          <a:spcPts val="0"/>
                        </a:spcAft>
                      </a:pPr>
                      <a:r>
                        <a:rPr lang="en-CA" sz="1400" b="1">
                          <a:solidFill>
                            <a:srgbClr val="000000"/>
                          </a:solidFill>
                          <a:latin typeface="+mn-lt"/>
                          <a:ea typeface="Calibri"/>
                          <a:cs typeface="Times New Roman"/>
                        </a:rPr>
                        <a:t>Age range </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596">
                <a:tc>
                  <a:txBody>
                    <a:bodyPr/>
                    <a:lstStyle/>
                    <a:p>
                      <a:pPr>
                        <a:lnSpc>
                          <a:spcPct val="115000"/>
                        </a:lnSpc>
                        <a:spcAft>
                          <a:spcPts val="0"/>
                        </a:spcAft>
                      </a:pPr>
                      <a:r>
                        <a:rPr lang="en-CA" sz="1400" b="1">
                          <a:solidFill>
                            <a:srgbClr val="000000"/>
                          </a:solidFill>
                          <a:latin typeface="+mn-lt"/>
                          <a:ea typeface="Calibri"/>
                          <a:cs typeface="Times New Roman"/>
                        </a:rPr>
                        <a:t>Male</a:t>
                      </a:r>
                      <a:endParaRPr lang="en-CA" sz="1200" b="1">
                        <a:latin typeface="+mn-lt"/>
                        <a:ea typeface="Calibri"/>
                        <a:cs typeface="Times New Roman"/>
                      </a:endParaRPr>
                    </a:p>
                    <a:p>
                      <a:pPr>
                        <a:lnSpc>
                          <a:spcPct val="115000"/>
                        </a:lnSpc>
                        <a:spcAft>
                          <a:spcPts val="0"/>
                        </a:spcAft>
                      </a:pPr>
                      <a:r>
                        <a:rPr lang="en-CA" sz="1400" b="1">
                          <a:solidFill>
                            <a:srgbClr val="000000"/>
                          </a:solidFill>
                          <a:latin typeface="+mn-lt"/>
                          <a:ea typeface="Calibri"/>
                          <a:cs typeface="Times New Roman"/>
                        </a:rPr>
                        <a:t>(n=14)</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400" b="1" dirty="0">
                          <a:solidFill>
                            <a:srgbClr val="000000"/>
                          </a:solidFill>
                          <a:latin typeface="+mn-lt"/>
                          <a:ea typeface="Calibri"/>
                          <a:cs typeface="Times New Roman"/>
                        </a:rPr>
                        <a:t>N=6 ECBO </a:t>
                      </a:r>
                      <a:endParaRPr lang="en-CA" sz="1200" b="1" dirty="0">
                        <a:latin typeface="+mn-lt"/>
                        <a:ea typeface="Calibri"/>
                        <a:cs typeface="Times New Roman"/>
                      </a:endParaRPr>
                    </a:p>
                    <a:p>
                      <a:pPr>
                        <a:lnSpc>
                          <a:spcPct val="115000"/>
                        </a:lnSpc>
                        <a:spcAft>
                          <a:spcPts val="0"/>
                        </a:spcAft>
                      </a:pPr>
                      <a:r>
                        <a:rPr lang="en-CA" sz="1400" b="1" dirty="0">
                          <a:solidFill>
                            <a:srgbClr val="000000"/>
                          </a:solidFill>
                          <a:latin typeface="+mn-lt"/>
                          <a:ea typeface="Calibri"/>
                          <a:cs typeface="Times New Roman"/>
                        </a:rPr>
                        <a:t>N=8 Students</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400" b="1">
                          <a:solidFill>
                            <a:srgbClr val="000000"/>
                          </a:solidFill>
                          <a:latin typeface="+mn-lt"/>
                          <a:ea typeface="Calibri"/>
                          <a:cs typeface="Times New Roman"/>
                        </a:rPr>
                        <a:t>40-60 (FECBO members)</a:t>
                      </a:r>
                      <a:endParaRPr lang="en-CA" sz="1200" b="1">
                        <a:latin typeface="+mn-lt"/>
                        <a:ea typeface="Calibri"/>
                        <a:cs typeface="Times New Roman"/>
                      </a:endParaRPr>
                    </a:p>
                    <a:p>
                      <a:pPr>
                        <a:lnSpc>
                          <a:spcPct val="115000"/>
                        </a:lnSpc>
                        <a:spcAft>
                          <a:spcPts val="0"/>
                        </a:spcAft>
                      </a:pPr>
                      <a:r>
                        <a:rPr lang="en-CA" sz="1400" b="1">
                          <a:solidFill>
                            <a:srgbClr val="000000"/>
                          </a:solidFill>
                          <a:latin typeface="+mn-lt"/>
                          <a:ea typeface="Calibri"/>
                          <a:cs typeface="Times New Roman"/>
                        </a:rPr>
                        <a:t>20-25 (Student group members)</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596">
                <a:tc>
                  <a:txBody>
                    <a:bodyPr/>
                    <a:lstStyle/>
                    <a:p>
                      <a:pPr>
                        <a:lnSpc>
                          <a:spcPct val="115000"/>
                        </a:lnSpc>
                        <a:spcAft>
                          <a:spcPts val="0"/>
                        </a:spcAft>
                      </a:pPr>
                      <a:r>
                        <a:rPr lang="en-CA" sz="1400" b="1">
                          <a:solidFill>
                            <a:srgbClr val="000000"/>
                          </a:solidFill>
                          <a:latin typeface="+mn-lt"/>
                          <a:ea typeface="Calibri"/>
                          <a:cs typeface="Times New Roman"/>
                        </a:rPr>
                        <a:t>Female</a:t>
                      </a:r>
                      <a:endParaRPr lang="en-CA" sz="1200" b="1">
                        <a:latin typeface="+mn-lt"/>
                        <a:ea typeface="Calibri"/>
                        <a:cs typeface="Times New Roman"/>
                      </a:endParaRPr>
                    </a:p>
                    <a:p>
                      <a:pPr>
                        <a:lnSpc>
                          <a:spcPct val="115000"/>
                        </a:lnSpc>
                        <a:spcAft>
                          <a:spcPts val="0"/>
                        </a:spcAft>
                      </a:pPr>
                      <a:r>
                        <a:rPr lang="en-CA" sz="1400" b="1">
                          <a:solidFill>
                            <a:srgbClr val="000000"/>
                          </a:solidFill>
                          <a:latin typeface="+mn-lt"/>
                          <a:ea typeface="Calibri"/>
                          <a:cs typeface="Times New Roman"/>
                        </a:rPr>
                        <a:t>(n=7)</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400" b="1" dirty="0">
                          <a:solidFill>
                            <a:srgbClr val="000000"/>
                          </a:solidFill>
                          <a:latin typeface="+mn-lt"/>
                          <a:ea typeface="Calibri"/>
                          <a:cs typeface="Times New Roman"/>
                        </a:rPr>
                        <a:t>N= 3 ECBO</a:t>
                      </a:r>
                      <a:endParaRPr lang="en-CA" sz="1200" b="1" dirty="0">
                        <a:latin typeface="+mn-lt"/>
                        <a:ea typeface="Calibri"/>
                        <a:cs typeface="Times New Roman"/>
                      </a:endParaRPr>
                    </a:p>
                    <a:p>
                      <a:pPr>
                        <a:lnSpc>
                          <a:spcPct val="115000"/>
                        </a:lnSpc>
                        <a:spcAft>
                          <a:spcPts val="0"/>
                        </a:spcAft>
                      </a:pPr>
                      <a:r>
                        <a:rPr lang="en-CA" sz="1400" b="1" dirty="0">
                          <a:solidFill>
                            <a:srgbClr val="000000"/>
                          </a:solidFill>
                          <a:latin typeface="+mn-lt"/>
                          <a:ea typeface="Calibri"/>
                          <a:cs typeface="Times New Roman"/>
                        </a:rPr>
                        <a:t>N= 4 Students</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CA" sz="1400" b="1" dirty="0">
                          <a:solidFill>
                            <a:srgbClr val="000000"/>
                          </a:solidFill>
                          <a:latin typeface="+mn-lt"/>
                          <a:ea typeface="Calibri"/>
                          <a:cs typeface="Times New Roman"/>
                        </a:rPr>
                        <a:t>40-50 (FECBO members)</a:t>
                      </a:r>
                      <a:endParaRPr lang="en-CA" sz="1200" b="1" dirty="0">
                        <a:latin typeface="+mn-lt"/>
                        <a:ea typeface="Calibri"/>
                        <a:cs typeface="Times New Roman"/>
                      </a:endParaRPr>
                    </a:p>
                    <a:p>
                      <a:pPr>
                        <a:lnSpc>
                          <a:spcPct val="115000"/>
                        </a:lnSpc>
                        <a:spcAft>
                          <a:spcPts val="0"/>
                        </a:spcAft>
                      </a:pPr>
                      <a:r>
                        <a:rPr lang="en-CA" sz="1400" b="1" dirty="0">
                          <a:solidFill>
                            <a:srgbClr val="000000"/>
                          </a:solidFill>
                          <a:latin typeface="+mn-lt"/>
                          <a:ea typeface="Calibri"/>
                          <a:cs typeface="Times New Roman"/>
                        </a:rPr>
                        <a:t>20-25 (Student group members)</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251520" y="3718773"/>
            <a:ext cx="8352928" cy="646331"/>
          </a:xfrm>
          <a:prstGeom prst="rect">
            <a:avLst/>
          </a:prstGeom>
          <a:noFill/>
        </p:spPr>
        <p:txBody>
          <a:bodyPr wrap="square" rtlCol="0">
            <a:spAutoFit/>
          </a:bodyPr>
          <a:lstStyle/>
          <a:p>
            <a:pPr lvl="0"/>
            <a:r>
              <a:rPr lang="en-CA" dirty="0"/>
              <a:t>Note: Among the Muslims, one was from Shiite community, one from the </a:t>
            </a:r>
            <a:r>
              <a:rPr lang="en-CA" dirty="0" err="1"/>
              <a:t>Ahmadiyaa</a:t>
            </a:r>
            <a:r>
              <a:rPr lang="en-CA" dirty="0"/>
              <a:t> community and the rest were Sunnis. </a:t>
            </a:r>
          </a:p>
        </p:txBody>
      </p:sp>
      <p:graphicFrame>
        <p:nvGraphicFramePr>
          <p:cNvPr id="7" name="Table 6"/>
          <p:cNvGraphicFramePr>
            <a:graphicFrameLocks noGrp="1"/>
          </p:cNvGraphicFramePr>
          <p:nvPr/>
        </p:nvGraphicFramePr>
        <p:xfrm>
          <a:off x="467544" y="4725144"/>
          <a:ext cx="7776864" cy="1061358"/>
        </p:xfrm>
        <a:graphic>
          <a:graphicData uri="http://schemas.openxmlformats.org/drawingml/2006/table">
            <a:tbl>
              <a:tblPr/>
              <a:tblGrid>
                <a:gridCol w="2592288"/>
                <a:gridCol w="2592288"/>
                <a:gridCol w="2592288"/>
              </a:tblGrid>
              <a:tr h="285315">
                <a:tc gridSpan="2">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Number of organizations participated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Remarks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315">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Muslim FBO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3 (n=3)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MIA, ISSA, CMLI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483">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Muslim ECBO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3 (n=3)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CA" sz="1400" b="1" kern="1200" dirty="0">
                          <a:solidFill>
                            <a:srgbClr val="000000"/>
                          </a:solidFill>
                          <a:latin typeface="+mn-lt"/>
                          <a:ea typeface="Calibri"/>
                          <a:cs typeface="Times New Roman"/>
                        </a:rPr>
                        <a:t>Bangladesh, Kenya, Somalia, Syria, Lebanon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1154186081"/>
              </p:ext>
            </p:extLst>
          </p:nvPr>
        </p:nvGraphicFramePr>
        <p:xfrm>
          <a:off x="1547663" y="1052736"/>
          <a:ext cx="6768753" cy="1344089"/>
        </p:xfrm>
        <a:graphic>
          <a:graphicData uri="http://schemas.openxmlformats.org/drawingml/2006/table">
            <a:tbl>
              <a:tblPr/>
              <a:tblGrid>
                <a:gridCol w="2256251"/>
                <a:gridCol w="2256251"/>
                <a:gridCol w="2256251"/>
              </a:tblGrid>
              <a:tr h="592135">
                <a:tc gridSpan="2">
                  <a:txBody>
                    <a:bodyPr/>
                    <a:lstStyle/>
                    <a:p>
                      <a:pPr marL="226695" algn="ctr">
                        <a:lnSpc>
                          <a:spcPct val="150000"/>
                        </a:lnSpc>
                        <a:spcAft>
                          <a:spcPts val="0"/>
                        </a:spcAft>
                      </a:pPr>
                      <a:r>
                        <a:rPr lang="en-CA" sz="1400" b="1" dirty="0">
                          <a:solidFill>
                            <a:srgbClr val="000000"/>
                          </a:solidFill>
                          <a:latin typeface="+mn-lt"/>
                          <a:ea typeface="Calibri"/>
                          <a:cs typeface="Times New Roman"/>
                        </a:rPr>
                        <a:t>Number of student group participated in Focus group discussion</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a:lnSpc>
                          <a:spcPct val="150000"/>
                        </a:lnSpc>
                        <a:spcAft>
                          <a:spcPts val="0"/>
                        </a:spcAft>
                      </a:pPr>
                      <a:r>
                        <a:rPr lang="en-CA" sz="1400" b="1" dirty="0">
                          <a:solidFill>
                            <a:srgbClr val="000000"/>
                          </a:solidFill>
                          <a:latin typeface="+mn-lt"/>
                          <a:ea typeface="Calibri"/>
                          <a:cs typeface="Times New Roman"/>
                        </a:rPr>
                        <a:t>Remarks</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4009">
                <a:tc>
                  <a:txBody>
                    <a:bodyPr/>
                    <a:lstStyle/>
                    <a:p>
                      <a:pPr algn="ctr">
                        <a:lnSpc>
                          <a:spcPct val="150000"/>
                        </a:lnSpc>
                        <a:spcAft>
                          <a:spcPts val="0"/>
                        </a:spcAft>
                      </a:pPr>
                      <a:r>
                        <a:rPr lang="en-CA" sz="1400" b="1">
                          <a:solidFill>
                            <a:srgbClr val="000000"/>
                          </a:solidFill>
                          <a:latin typeface="+mn-lt"/>
                          <a:ea typeface="Calibri"/>
                          <a:cs typeface="Times New Roman"/>
                        </a:rPr>
                        <a:t>4</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en-CA" sz="1400" b="1" dirty="0">
                        <a:solidFill>
                          <a:srgbClr val="00000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175">
                        <a:lnSpc>
                          <a:spcPct val="115000"/>
                        </a:lnSpc>
                        <a:spcAft>
                          <a:spcPts val="0"/>
                        </a:spcAft>
                      </a:pPr>
                      <a:r>
                        <a:rPr lang="en-CA" sz="1400" b="1" dirty="0">
                          <a:solidFill>
                            <a:srgbClr val="000000"/>
                          </a:solidFill>
                          <a:latin typeface="+mn-lt"/>
                          <a:ea typeface="Calibri"/>
                          <a:cs typeface="Times New Roman"/>
                        </a:rPr>
                        <a:t>Mixed group of Arab, Africa, South Asian backgrounds. </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 xmlns:p14="http://schemas.microsoft.com/office/powerpoint/2010/main" val="500857615"/>
              </p:ext>
            </p:extLst>
          </p:nvPr>
        </p:nvGraphicFramePr>
        <p:xfrm>
          <a:off x="2555777" y="2780928"/>
          <a:ext cx="4896543" cy="3200400"/>
        </p:xfrm>
        <a:graphic>
          <a:graphicData uri="http://schemas.openxmlformats.org/drawingml/2006/table">
            <a:tbl>
              <a:tblPr/>
              <a:tblGrid>
                <a:gridCol w="2171896"/>
                <a:gridCol w="941671"/>
                <a:gridCol w="841305"/>
                <a:gridCol w="941671"/>
              </a:tblGrid>
              <a:tr h="604867">
                <a:tc>
                  <a:txBody>
                    <a:bodyPr/>
                    <a:lstStyle/>
                    <a:p>
                      <a:pPr>
                        <a:lnSpc>
                          <a:spcPct val="150000"/>
                        </a:lnSpc>
                        <a:spcAft>
                          <a:spcPts val="0"/>
                        </a:spcAft>
                      </a:pPr>
                      <a:r>
                        <a:rPr lang="en-CA" sz="1400" b="1" dirty="0">
                          <a:solidFill>
                            <a:srgbClr val="000000"/>
                          </a:solidFill>
                          <a:latin typeface="+mn-lt"/>
                          <a:ea typeface="Calibri"/>
                          <a:cs typeface="Times New Roman"/>
                        </a:rPr>
                        <a:t>PARTICIPANT PROFILE</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N</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Age 20-30</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Age 40-60</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Total</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21</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CA" sz="1400" b="1">
                        <a:solidFill>
                          <a:srgbClr val="00000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CA" sz="1400" b="1">
                        <a:solidFill>
                          <a:srgbClr val="00000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Male</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14</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smtClean="0">
                          <a:solidFill>
                            <a:srgbClr val="000000"/>
                          </a:solidFill>
                          <a:latin typeface="+mn-lt"/>
                          <a:ea typeface="Calibri"/>
                          <a:cs typeface="Times New Roman"/>
                        </a:rPr>
                        <a:t>8</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6</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Female</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7</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4</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3</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Sunni</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19</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11</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8</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Non-Sunni</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2</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 </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2</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FBO</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3</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1</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2</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dirty="0">
                          <a:solidFill>
                            <a:srgbClr val="000000"/>
                          </a:solidFill>
                          <a:latin typeface="+mn-lt"/>
                          <a:ea typeface="Calibri"/>
                          <a:cs typeface="Times New Roman"/>
                        </a:rPr>
                        <a:t>ECBO</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5</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3</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dirty="0">
                          <a:solidFill>
                            <a:srgbClr val="000000"/>
                          </a:solidFill>
                          <a:latin typeface="+mn-lt"/>
                          <a:ea typeface="Calibri"/>
                          <a:cs typeface="Times New Roman"/>
                        </a:rPr>
                        <a:t>2</a:t>
                      </a:r>
                      <a:endParaRPr lang="en-CA" sz="1200" b="1"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a:txBody>
                    <a:bodyPr/>
                    <a:lstStyle/>
                    <a:p>
                      <a:pPr>
                        <a:lnSpc>
                          <a:spcPct val="150000"/>
                        </a:lnSpc>
                        <a:spcAft>
                          <a:spcPts val="0"/>
                        </a:spcAft>
                      </a:pPr>
                      <a:r>
                        <a:rPr lang="en-CA" sz="1400" b="1">
                          <a:solidFill>
                            <a:srgbClr val="000000"/>
                          </a:solidFill>
                          <a:latin typeface="+mn-lt"/>
                          <a:ea typeface="Calibri"/>
                          <a:cs typeface="Times New Roman"/>
                        </a:rPr>
                        <a:t>Student organizations</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4</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CA" sz="1400" b="1">
                          <a:solidFill>
                            <a:srgbClr val="000000"/>
                          </a:solidFill>
                          <a:latin typeface="+mn-lt"/>
                          <a:ea typeface="Calibri"/>
                          <a:cs typeface="Times New Roman"/>
                        </a:rPr>
                        <a:t>4</a:t>
                      </a:r>
                      <a:endParaRPr lang="en-CA" sz="1200" b="1">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CA" sz="1400" b="1" dirty="0">
                        <a:solidFill>
                          <a:srgbClr val="000000"/>
                        </a:solidFill>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encrypted-tbn0.gstatic.com/images?q=tbn:ANd9GcRUXv21O1kurSCWhNZUiB1u_eiRtd-FwEKb7X5oPqMfpQgsEfD9">
            <a:hlinkClick r:id="rId2"/>
          </p:cNvPr>
          <p:cNvPicPr>
            <a:picLocks noChangeAspect="1" noChangeArrowheads="1"/>
          </p:cNvPicPr>
          <p:nvPr/>
        </p:nvPicPr>
        <p:blipFill>
          <a:blip r:embed="rId3" cstate="print"/>
          <a:srcRect/>
          <a:stretch>
            <a:fillRect/>
          </a:stretch>
        </p:blipFill>
        <p:spPr bwMode="auto">
          <a:xfrm>
            <a:off x="0" y="0"/>
            <a:ext cx="1331640" cy="1586430"/>
          </a:xfrm>
          <a:prstGeom prst="rect">
            <a:avLst/>
          </a:prstGeom>
          <a:noFill/>
        </p:spPr>
      </p:pic>
      <p:sp>
        <p:nvSpPr>
          <p:cNvPr id="3" name="TextBox 2"/>
          <p:cNvSpPr txBox="1"/>
          <p:nvPr/>
        </p:nvSpPr>
        <p:spPr>
          <a:xfrm>
            <a:off x="251521" y="1844824"/>
            <a:ext cx="8712968" cy="3416320"/>
          </a:xfrm>
          <a:prstGeom prst="rect">
            <a:avLst/>
          </a:prstGeom>
          <a:noFill/>
        </p:spPr>
        <p:txBody>
          <a:bodyPr wrap="square" rtlCol="0">
            <a:spAutoFit/>
          </a:bodyPr>
          <a:lstStyle/>
          <a:p>
            <a:r>
              <a:rPr lang="en-US" b="1" dirty="0"/>
              <a:t>Research </a:t>
            </a:r>
            <a:r>
              <a:rPr lang="en-US" b="1" dirty="0" smtClean="0"/>
              <a:t>Limitations</a:t>
            </a:r>
          </a:p>
          <a:p>
            <a:endParaRPr lang="en-CA" b="1" dirty="0"/>
          </a:p>
          <a:p>
            <a:pPr>
              <a:buFont typeface="Arial" pitchFamily="34" charset="0"/>
              <a:buChar char="•"/>
            </a:pPr>
            <a:r>
              <a:rPr lang="en-US" dirty="0" smtClean="0"/>
              <a:t> We </a:t>
            </a:r>
            <a:r>
              <a:rPr lang="en-US" dirty="0"/>
              <a:t>could not get access to a greater number of Muslim FBOs due to a prevailing atmosphere of fear and mistrust. </a:t>
            </a:r>
            <a:endParaRPr lang="en-US" dirty="0" smtClean="0"/>
          </a:p>
          <a:p>
            <a:pPr>
              <a:buFont typeface="Arial" pitchFamily="34" charset="0"/>
              <a:buChar char="•"/>
            </a:pPr>
            <a:endParaRPr lang="en-US" dirty="0" smtClean="0"/>
          </a:p>
          <a:p>
            <a:pPr>
              <a:buFont typeface="Arial" pitchFamily="34" charset="0"/>
              <a:buChar char="•"/>
            </a:pPr>
            <a:r>
              <a:rPr lang="en-US" dirty="0"/>
              <a:t> Such kind of qualitative research where participant observations is involved requires more time to complete. </a:t>
            </a:r>
            <a:endParaRPr lang="en-US" dirty="0" smtClean="0"/>
          </a:p>
          <a:p>
            <a:pPr>
              <a:buFont typeface="Arial" pitchFamily="34" charset="0"/>
              <a:buChar char="•"/>
            </a:pPr>
            <a:endParaRPr lang="en-US" dirty="0" smtClean="0"/>
          </a:p>
          <a:p>
            <a:pPr>
              <a:buFont typeface="Arial" pitchFamily="34" charset="0"/>
              <a:buChar char="•"/>
            </a:pPr>
            <a:r>
              <a:rPr lang="en-US" dirty="0"/>
              <a:t> English was a second language for some of the participants. </a:t>
            </a:r>
            <a:endParaRPr lang="en-US" dirty="0" smtClean="0"/>
          </a:p>
          <a:p>
            <a:pPr>
              <a:buFont typeface="Arial" pitchFamily="34" charset="0"/>
              <a:buChar char="•"/>
            </a:pPr>
            <a:endParaRPr lang="en-US" dirty="0" smtClean="0"/>
          </a:p>
          <a:p>
            <a:pPr>
              <a:buFont typeface="Arial" pitchFamily="34" charset="0"/>
              <a:buChar char="•"/>
            </a:pPr>
            <a:r>
              <a:rPr lang="en-US" dirty="0"/>
              <a:t> Bias in data collection might occur from explaining the research context and interview questions, especially when the participants do not have enough information on the </a:t>
            </a:r>
            <a:r>
              <a:rPr lang="en-US" dirty="0" smtClean="0"/>
              <a:t>topic.</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1112</Words>
  <Application>Microsoft Office PowerPoint</Application>
  <PresentationFormat>On-screen Show (4:3)</PresentationFormat>
  <Paragraphs>169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Company>Government of Manitoba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KAhmed</dc:creator>
  <cp:lastModifiedBy>KAhmed</cp:lastModifiedBy>
  <cp:revision>31</cp:revision>
  <dcterms:created xsi:type="dcterms:W3CDTF">2014-05-23T20:02:53Z</dcterms:created>
  <dcterms:modified xsi:type="dcterms:W3CDTF">2014-05-29T15:01:49Z</dcterms:modified>
</cp:coreProperties>
</file>